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53"/>
  </p:notesMasterIdLst>
  <p:sldIdLst>
    <p:sldId id="294" r:id="rId2"/>
    <p:sldId id="295" r:id="rId3"/>
    <p:sldId id="390" r:id="rId4"/>
    <p:sldId id="391" r:id="rId5"/>
    <p:sldId id="347" r:id="rId6"/>
    <p:sldId id="399" r:id="rId7"/>
    <p:sldId id="400" r:id="rId8"/>
    <p:sldId id="393" r:id="rId9"/>
    <p:sldId id="339" r:id="rId10"/>
    <p:sldId id="338" r:id="rId11"/>
    <p:sldId id="396" r:id="rId12"/>
    <p:sldId id="401" r:id="rId13"/>
    <p:sldId id="402" r:id="rId14"/>
    <p:sldId id="392" r:id="rId15"/>
    <p:sldId id="374" r:id="rId16"/>
    <p:sldId id="337" r:id="rId17"/>
    <p:sldId id="364" r:id="rId18"/>
    <p:sldId id="404" r:id="rId19"/>
    <p:sldId id="363" r:id="rId20"/>
    <p:sldId id="366" r:id="rId21"/>
    <p:sldId id="403" r:id="rId22"/>
    <p:sldId id="365" r:id="rId23"/>
    <p:sldId id="352" r:id="rId24"/>
    <p:sldId id="342" r:id="rId25"/>
    <p:sldId id="353" r:id="rId26"/>
    <p:sldId id="373" r:id="rId27"/>
    <p:sldId id="372" r:id="rId28"/>
    <p:sldId id="331" r:id="rId29"/>
    <p:sldId id="319" r:id="rId30"/>
    <p:sldId id="356" r:id="rId31"/>
    <p:sldId id="357" r:id="rId32"/>
    <p:sldId id="362" r:id="rId33"/>
    <p:sldId id="394" r:id="rId34"/>
    <p:sldId id="332" r:id="rId35"/>
    <p:sldId id="344" r:id="rId36"/>
    <p:sldId id="345" r:id="rId37"/>
    <p:sldId id="381" r:id="rId38"/>
    <p:sldId id="382" r:id="rId39"/>
    <p:sldId id="383" r:id="rId40"/>
    <p:sldId id="387" r:id="rId41"/>
    <p:sldId id="346" r:id="rId42"/>
    <p:sldId id="375" r:id="rId43"/>
    <p:sldId id="398" r:id="rId44"/>
    <p:sldId id="397" r:id="rId45"/>
    <p:sldId id="378" r:id="rId46"/>
    <p:sldId id="379" r:id="rId47"/>
    <p:sldId id="380" r:id="rId48"/>
    <p:sldId id="386" r:id="rId49"/>
    <p:sldId id="385" r:id="rId50"/>
    <p:sldId id="384" r:id="rId51"/>
    <p:sldId id="317" r:id="rId52"/>
  </p:sldIdLst>
  <p:sldSz cx="9144000" cy="6858000" type="screen4x3"/>
  <p:notesSz cx="7104063" cy="102346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22"/>
    <a:srgbClr val="E7E7A1"/>
    <a:srgbClr val="FF9999"/>
    <a:srgbClr val="00AAE6"/>
    <a:srgbClr val="003300"/>
    <a:srgbClr val="CC000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8" autoAdjust="0"/>
    <p:restoredTop sz="87482" autoAdjust="0"/>
  </p:normalViewPr>
  <p:slideViewPr>
    <p:cSldViewPr>
      <p:cViewPr varScale="1">
        <p:scale>
          <a:sx n="115" d="100"/>
          <a:sy n="115" d="100"/>
        </p:scale>
        <p:origin x="-318" y="-114"/>
      </p:cViewPr>
      <p:guideLst>
        <p:guide orient="horz" pos="2160"/>
        <p:guide pos="2880"/>
      </p:guideLst>
    </p:cSldViewPr>
  </p:slideViewPr>
  <p:outlineViewPr>
    <p:cViewPr>
      <p:scale>
        <a:sx n="33" d="100"/>
        <a:sy n="33" d="100"/>
      </p:scale>
      <p:origin x="0" y="105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20"/>
      <c:rotY val="190"/>
      <c:depthPercent val="100"/>
      <c:rAngAx val="0"/>
      <c:perspective val="30"/>
    </c:view3D>
    <c:floor>
      <c:thickness val="0"/>
    </c:floor>
    <c:sideWall>
      <c:thickness val="0"/>
    </c:sideWall>
    <c:backWall>
      <c:thickness val="0"/>
    </c:backWall>
    <c:plotArea>
      <c:layout>
        <c:manualLayout>
          <c:layoutTarget val="inner"/>
          <c:xMode val="edge"/>
          <c:yMode val="edge"/>
          <c:x val="6.2921846026271988E-2"/>
          <c:y val="0.19735851377952757"/>
          <c:w val="0.56089629789129958"/>
          <c:h val="0.709548720472441"/>
        </c:manualLayout>
      </c:layout>
      <c:pie3DChart>
        <c:varyColors val="1"/>
        <c:ser>
          <c:idx val="0"/>
          <c:order val="0"/>
          <c:tx>
            <c:strRef>
              <c:f>Лист1!$B$1</c:f>
              <c:strCache>
                <c:ptCount val="1"/>
                <c:pt idx="0">
                  <c:v>Профилактические мероприятия</c:v>
                </c:pt>
              </c:strCache>
            </c:strRef>
          </c:tx>
          <c:explosion val="25"/>
          <c:dPt>
            <c:idx val="1"/>
            <c:bubble3D val="0"/>
            <c:explosion val="16"/>
            <c:extLst xmlns:c16r2="http://schemas.microsoft.com/office/drawing/2015/06/chart">
              <c:ext xmlns:c16="http://schemas.microsoft.com/office/drawing/2014/chart" uri="{C3380CC4-5D6E-409C-BE32-E72D297353CC}">
                <c16:uniqueId val="{00000000-5A0A-4ED9-AAFE-461D6555D4CB}"/>
              </c:ext>
            </c:extLst>
          </c:dPt>
          <c:dLbls>
            <c:dLbl>
              <c:idx val="0"/>
              <c:layout>
                <c:manualLayout>
                  <c:x val="-3.0213853672615986E-2"/>
                  <c:y val="-2.258907480314960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5A0A-4ED9-AAFE-461D6555D4CB}"/>
                </c:ext>
              </c:extLst>
            </c:dLbl>
            <c:dLbl>
              <c:idx val="1"/>
              <c:layout>
                <c:manualLayout>
                  <c:x val="6.2714108512570768E-2"/>
                  <c:y val="1.58412893700787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A0A-4ED9-AAFE-461D6555D4CB}"/>
                </c:ext>
              </c:extLst>
            </c:dLbl>
            <c:dLbl>
              <c:idx val="2"/>
              <c:layout>
                <c:manualLayout>
                  <c:x val="8.2196623055628415E-2"/>
                  <c:y val="5.106003937007874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5A0A-4ED9-AAFE-461D6555D4CB}"/>
                </c:ext>
              </c:extLst>
            </c:dLbl>
            <c:dLbl>
              <c:idx val="3"/>
              <c:layout>
                <c:manualLayout>
                  <c:x val="-0.11033367426528783"/>
                  <c:y val="5.984990157480314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5A0A-4ED9-AAFE-461D6555D4CB}"/>
                </c:ext>
              </c:extLst>
            </c:dLbl>
            <c:spPr>
              <a:noFill/>
              <a:ln>
                <a:noFill/>
              </a:ln>
              <a:effectLst/>
            </c:sp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Лист1!$A$2:$A$5</c:f>
              <c:strCache>
                <c:ptCount val="4"/>
                <c:pt idx="0">
                  <c:v>информирование</c:v>
                </c:pt>
                <c:pt idx="1">
                  <c:v>консультирование</c:v>
                </c:pt>
                <c:pt idx="2">
                  <c:v>предостережение</c:v>
                </c:pt>
                <c:pt idx="3">
                  <c:v>профвизит</c:v>
                </c:pt>
              </c:strCache>
            </c:strRef>
          </c:cat>
          <c:val>
            <c:numRef>
              <c:f>Лист1!$B$2:$B$5</c:f>
              <c:numCache>
                <c:formatCode>General</c:formatCode>
                <c:ptCount val="4"/>
                <c:pt idx="0">
                  <c:v>5176</c:v>
                </c:pt>
                <c:pt idx="1">
                  <c:v>582</c:v>
                </c:pt>
                <c:pt idx="2">
                  <c:v>46</c:v>
                </c:pt>
                <c:pt idx="3">
                  <c:v>21</c:v>
                </c:pt>
              </c:numCache>
            </c:numRef>
          </c:val>
          <c:extLst xmlns:c16r2="http://schemas.microsoft.com/office/drawing/2015/06/chart">
            <c:ext xmlns:c16="http://schemas.microsoft.com/office/drawing/2014/chart" uri="{C3380CC4-5D6E-409C-BE32-E72D297353CC}">
              <c16:uniqueId val="{00000004-5A0A-4ED9-AAFE-461D6555D4CB}"/>
            </c:ext>
          </c:extLst>
        </c:ser>
        <c:dLbls>
          <c:showLegendKey val="0"/>
          <c:showVal val="0"/>
          <c:showCatName val="0"/>
          <c:showSerName val="0"/>
          <c:showPercent val="0"/>
          <c:showBubbleSize val="0"/>
          <c:showLeaderLines val="1"/>
        </c:dLbls>
      </c:pie3DChart>
    </c:plotArea>
    <c:legend>
      <c:legendPos val="r"/>
      <c:layout>
        <c:manualLayout>
          <c:xMode val="edge"/>
          <c:yMode val="edge"/>
          <c:x val="0.64128398677352005"/>
          <c:y val="0.3724128937007874"/>
          <c:w val="0.30235056929527876"/>
          <c:h val="0.34693996062992127"/>
        </c:manualLayout>
      </c:layout>
      <c:overlay val="0"/>
    </c:legend>
    <c:plotVisOnly val="1"/>
    <c:dispBlanksAs val="gap"/>
    <c:showDLblsOverMax val="0"/>
  </c:chart>
  <c:spPr>
    <a:solidFill>
      <a:schemeClr val="bg1">
        <a:lumMod val="95000"/>
        <a:alpha val="58000"/>
      </a:schemeClr>
    </a:solidFill>
  </c:spPr>
  <c:txPr>
    <a:bodyPr/>
    <a:lstStyle/>
    <a:p>
      <a:pPr>
        <a:defRPr sz="1800"/>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ru-RU"/>
          </a:p>
        </p:txBody>
      </p:sp>
      <p:sp>
        <p:nvSpPr>
          <p:cNvPr id="3" name="Дата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0395E4BD-7E28-4B64-ABF7-EFBE23D85FC9}" type="datetimeFigureOut">
              <a:rPr lang="ru-RU" smtClean="0"/>
              <a:t>28.10.2026</a:t>
            </a:fld>
            <a:endParaRPr lang="ru-RU"/>
          </a:p>
        </p:txBody>
      </p:sp>
      <p:sp>
        <p:nvSpPr>
          <p:cNvPr id="4" name="Образ слайда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9075" tIns="49538" rIns="99075" bIns="49538" rtlCol="0" anchor="ctr"/>
          <a:lstStyle/>
          <a:p>
            <a:endParaRPr lang="ru-RU"/>
          </a:p>
        </p:txBody>
      </p:sp>
      <p:sp>
        <p:nvSpPr>
          <p:cNvPr id="5" name="Заметки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ru-RU"/>
          </a:p>
        </p:txBody>
      </p:sp>
      <p:sp>
        <p:nvSpPr>
          <p:cNvPr id="7" name="Номер слайда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3A779780-EC7F-4FDF-BB62-B547B052822C}" type="slidenum">
              <a:rPr lang="ru-RU" smtClean="0"/>
              <a:t>‹#›</a:t>
            </a:fld>
            <a:endParaRPr lang="ru-RU"/>
          </a:p>
        </p:txBody>
      </p:sp>
    </p:spTree>
    <p:extLst>
      <p:ext uri="{BB962C8B-B14F-4D97-AF65-F5344CB8AC3E}">
        <p14:creationId xmlns:p14="http://schemas.microsoft.com/office/powerpoint/2010/main" val="4259477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20</a:t>
            </a:fld>
            <a:endParaRPr lang="ru-RU"/>
          </a:p>
        </p:txBody>
      </p:sp>
    </p:spTree>
    <p:extLst>
      <p:ext uri="{BB962C8B-B14F-4D97-AF65-F5344CB8AC3E}">
        <p14:creationId xmlns:p14="http://schemas.microsoft.com/office/powerpoint/2010/main" val="78962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21</a:t>
            </a:fld>
            <a:endParaRPr lang="ru-RU"/>
          </a:p>
        </p:txBody>
      </p:sp>
    </p:spTree>
    <p:extLst>
      <p:ext uri="{BB962C8B-B14F-4D97-AF65-F5344CB8AC3E}">
        <p14:creationId xmlns:p14="http://schemas.microsoft.com/office/powerpoint/2010/main" val="78962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22</a:t>
            </a:fld>
            <a:endParaRPr lang="ru-RU"/>
          </a:p>
        </p:txBody>
      </p:sp>
    </p:spTree>
    <p:extLst>
      <p:ext uri="{BB962C8B-B14F-4D97-AF65-F5344CB8AC3E}">
        <p14:creationId xmlns:p14="http://schemas.microsoft.com/office/powerpoint/2010/main" val="78962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23</a:t>
            </a:fld>
            <a:endParaRPr lang="ru-RU"/>
          </a:p>
        </p:txBody>
      </p:sp>
    </p:spTree>
    <p:extLst>
      <p:ext uri="{BB962C8B-B14F-4D97-AF65-F5344CB8AC3E}">
        <p14:creationId xmlns:p14="http://schemas.microsoft.com/office/powerpoint/2010/main" val="78962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26</a:t>
            </a:fld>
            <a:endParaRPr lang="ru-RU"/>
          </a:p>
        </p:txBody>
      </p:sp>
    </p:spTree>
    <p:extLst>
      <p:ext uri="{BB962C8B-B14F-4D97-AF65-F5344CB8AC3E}">
        <p14:creationId xmlns:p14="http://schemas.microsoft.com/office/powerpoint/2010/main" val="78962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27</a:t>
            </a:fld>
            <a:endParaRPr lang="ru-RU"/>
          </a:p>
        </p:txBody>
      </p:sp>
    </p:spTree>
    <p:extLst>
      <p:ext uri="{BB962C8B-B14F-4D97-AF65-F5344CB8AC3E}">
        <p14:creationId xmlns:p14="http://schemas.microsoft.com/office/powerpoint/2010/main" val="78962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34</a:t>
            </a:fld>
            <a:endParaRPr lang="ru-RU"/>
          </a:p>
        </p:txBody>
      </p:sp>
    </p:spTree>
    <p:extLst>
      <p:ext uri="{BB962C8B-B14F-4D97-AF65-F5344CB8AC3E}">
        <p14:creationId xmlns:p14="http://schemas.microsoft.com/office/powerpoint/2010/main" val="4278740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A779780-EC7F-4FDF-BB62-B547B052822C}" type="slidenum">
              <a:rPr lang="ru-RU" smtClean="0"/>
              <a:t>51</a:t>
            </a:fld>
            <a:endParaRPr lang="ru-RU"/>
          </a:p>
        </p:txBody>
      </p:sp>
    </p:spTree>
    <p:extLst>
      <p:ext uri="{BB962C8B-B14F-4D97-AF65-F5344CB8AC3E}">
        <p14:creationId xmlns:p14="http://schemas.microsoft.com/office/powerpoint/2010/main" val="399539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A47A5CE4-0A4E-4F22-9AF0-2C11D280EC88}" type="datetime1">
              <a:rPr lang="ru-RU" smtClean="0"/>
              <a:t>28.10.2026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20245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49CF3C5-38D2-4A19-99C5-EE26AE2C1611}" type="datetime1">
              <a:rPr lang="ru-RU" smtClean="0"/>
              <a:t>28.10.2026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892379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2D2ED64-8A9F-4A7D-AA91-A6DC1C9AA201}" type="datetime1">
              <a:rPr lang="ru-RU" smtClean="0"/>
              <a:t>28.10.2026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599808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6B6DA772-6C00-42FC-8EFE-F2A776F229E2}" type="datetime1">
              <a:rPr lang="ru-RU" smtClean="0"/>
              <a:t>28.10.2026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5009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675E9B00-56BB-4C3F-871E-6774792B4CD8}" type="datetime1">
              <a:rPr lang="ru-RU" smtClean="0"/>
              <a:t>28.10.2026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3002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4F39EF7-3DA2-48D3-89A8-0323428423F6}" type="datetime1">
              <a:rPr lang="ru-RU" smtClean="0"/>
              <a:t>28.10.2026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424738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BD9860F-FEF9-4DF7-83E3-BDE11A31A3C8}" type="datetime1">
              <a:rPr lang="ru-RU" smtClean="0"/>
              <a:t>28.10.2026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54923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D34A65C7-7F72-4C55-83B7-064013EB7C81}" type="datetime1">
              <a:rPr lang="ru-RU" smtClean="0"/>
              <a:t>28.10.2026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6004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F4583B88-62A0-471B-A002-8FBF2B63BB3F}" type="datetime1">
              <a:rPr lang="ru-RU" smtClean="0"/>
              <a:t>28.10.2026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522132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A33118C-62A9-4B1A-8414-8BBE69423E60}" type="datetime1">
              <a:rPr lang="ru-RU" smtClean="0"/>
              <a:t>28.10.2026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64360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EC81FF1-5141-45F6-A8CE-E01D7D34C37D}" type="datetime1">
              <a:rPr lang="ru-RU" smtClean="0"/>
              <a:t>28.10.2026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83591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500813-673C-4AB5-B861-2FB8EA372021}" type="datetime1">
              <a:rPr lang="ru-RU" smtClean="0"/>
              <a:t>28.10.2026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16978440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8.xml"/><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6.jpe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chart" Target="../charts/char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jpeg"/></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5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9.jpg"/><Relationship Id="rId7"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1.png"/><Relationship Id="rId9"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50000">
              <a:schemeClr val="accent5">
                <a:lumMod val="40000"/>
                <a:lumOff val="6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a:off x="0" y="404664"/>
            <a:ext cx="9144000"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312083" y="325644"/>
            <a:ext cx="1463638" cy="1426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462106" y="458804"/>
            <a:ext cx="1163590" cy="11350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5849" y="496502"/>
            <a:ext cx="936104" cy="105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27845" y="483059"/>
            <a:ext cx="9116156" cy="923330"/>
          </a:xfrm>
          <a:prstGeom prst="rect">
            <a:avLst/>
          </a:prstGeom>
        </p:spPr>
        <p:txBody>
          <a:bodyPr wrap="square">
            <a:spAutoFit/>
          </a:bodyPr>
          <a:lstStyle/>
          <a:p>
            <a:pPr algn="ctr"/>
            <a:r>
              <a:rPr lang="ru-RU" b="1" dirty="0">
                <a:solidFill>
                  <a:schemeClr val="bg1"/>
                </a:solidFill>
                <a:latin typeface="Times New Roman" panose="02020603050405020304" pitchFamily="18" charset="0"/>
                <a:cs typeface="Times New Roman" panose="02020603050405020304" pitchFamily="18" charset="0"/>
              </a:rPr>
              <a:t>Сибирское управление</a:t>
            </a:r>
          </a:p>
          <a:p>
            <a:pPr algn="ctr"/>
            <a:r>
              <a:rPr lang="ru-RU" b="1" dirty="0">
                <a:solidFill>
                  <a:schemeClr val="bg1"/>
                </a:solidFill>
                <a:latin typeface="Times New Roman" panose="02020603050405020304" pitchFamily="18" charset="0"/>
                <a:cs typeface="Times New Roman" panose="02020603050405020304" pitchFamily="18" charset="0"/>
              </a:rPr>
              <a:t>Федеральной службы по экологическому, </a:t>
            </a:r>
          </a:p>
          <a:p>
            <a:pPr algn="ctr"/>
            <a:r>
              <a:rPr lang="ru-RU" b="1" dirty="0">
                <a:solidFill>
                  <a:schemeClr val="bg1"/>
                </a:solidFill>
                <a:latin typeface="Times New Roman" panose="02020603050405020304" pitchFamily="18" charset="0"/>
                <a:cs typeface="Times New Roman" panose="02020603050405020304" pitchFamily="18" charset="0"/>
              </a:rPr>
              <a:t>технологическому и атомному надзору</a:t>
            </a:r>
          </a:p>
        </p:txBody>
      </p:sp>
      <p:sp>
        <p:nvSpPr>
          <p:cNvPr id="7" name="Прямоугольник 6"/>
          <p:cNvSpPr/>
          <p:nvPr/>
        </p:nvSpPr>
        <p:spPr>
          <a:xfrm>
            <a:off x="827584" y="1839090"/>
            <a:ext cx="7797888" cy="1754326"/>
          </a:xfrm>
          <a:prstGeom prst="rect">
            <a:avLst/>
          </a:prstGeom>
        </p:spPr>
        <p:txBody>
          <a:bodyPr wrap="square">
            <a:spAutoFit/>
          </a:bodyPr>
          <a:lstStyle/>
          <a:p>
            <a:pPr algn="ctr"/>
            <a:r>
              <a:rPr lang="ru-RU" b="1" dirty="0">
                <a:latin typeface="Times New Roman" pitchFamily="18" charset="0"/>
                <a:cs typeface="Times New Roman" pitchFamily="18" charset="0"/>
              </a:rPr>
              <a:t>"О результатах правоприменительной практики на опасных производственных объектах хранения и переработки растительного сырья и ключевых изменениях в области промышленной безопасности для предприятий, осуществляющих хранение и переработку растительного сырья за 9 месяцев 2026 года. Анализ типичных нарушений, статистика аварийности и травматизма"</a:t>
            </a:r>
          </a:p>
        </p:txBody>
      </p:sp>
      <p:sp>
        <p:nvSpPr>
          <p:cNvPr id="8" name="Прямоугольник 7"/>
          <p:cNvSpPr/>
          <p:nvPr/>
        </p:nvSpPr>
        <p:spPr>
          <a:xfrm>
            <a:off x="-27844" y="3501008"/>
            <a:ext cx="9171844" cy="1384995"/>
          </a:xfrm>
          <a:prstGeom prst="rect">
            <a:avLst/>
          </a:prstGeom>
        </p:spPr>
        <p:txBody>
          <a:bodyPr wrap="square">
            <a:spAutoFit/>
          </a:bodyPr>
          <a:lstStyle/>
          <a:p>
            <a:pPr algn="ctr"/>
            <a:r>
              <a:rPr lang="ru-RU" sz="2400" b="1" dirty="0">
                <a:solidFill>
                  <a:schemeClr val="tx2">
                    <a:lumMod val="50000"/>
                  </a:schemeClr>
                </a:solidFill>
                <a:latin typeface="Times New Roman" panose="02020603050405020304" pitchFamily="18" charset="0"/>
                <a:cs typeface="Times New Roman" panose="02020603050405020304" pitchFamily="18" charset="0"/>
              </a:rPr>
              <a:t>Докладывает</a:t>
            </a:r>
            <a:endParaRPr lang="ru-RU" sz="2800" b="1" dirty="0">
              <a:solidFill>
                <a:schemeClr val="tx2">
                  <a:lumMod val="50000"/>
                </a:schemeClr>
              </a:solidFill>
              <a:latin typeface="Times New Roman" panose="02020603050405020304" pitchFamily="18" charset="0"/>
              <a:cs typeface="Times New Roman" panose="02020603050405020304" pitchFamily="18" charset="0"/>
            </a:endParaRPr>
          </a:p>
          <a:p>
            <a:pPr algn="ctr"/>
            <a:r>
              <a:rPr lang="ru-RU" sz="2400" b="1" dirty="0" err="1">
                <a:solidFill>
                  <a:srgbClr val="7030A0"/>
                </a:solidFill>
                <a:latin typeface="Times New Roman" panose="02020603050405020304" pitchFamily="18" charset="0"/>
                <a:cs typeface="Times New Roman" panose="02020603050405020304" pitchFamily="18" charset="0"/>
              </a:rPr>
              <a:t>Кулыгин</a:t>
            </a:r>
            <a:r>
              <a:rPr lang="ru-RU" sz="2400" b="1" dirty="0">
                <a:solidFill>
                  <a:srgbClr val="7030A0"/>
                </a:solidFill>
                <a:latin typeface="Times New Roman" panose="02020603050405020304" pitchFamily="18" charset="0"/>
                <a:cs typeface="Times New Roman" panose="02020603050405020304" pitchFamily="18" charset="0"/>
              </a:rPr>
              <a:t> Евгений Иванович,</a:t>
            </a:r>
          </a:p>
          <a:p>
            <a:pPr algn="ctr"/>
            <a:r>
              <a:rPr lang="ru-RU" b="1" dirty="0">
                <a:solidFill>
                  <a:schemeClr val="tx2">
                    <a:lumMod val="50000"/>
                  </a:schemeClr>
                </a:solidFill>
                <a:latin typeface="Times New Roman" panose="02020603050405020304" pitchFamily="18" charset="0"/>
                <a:cs typeface="Times New Roman" panose="02020603050405020304" pitchFamily="18" charset="0"/>
              </a:rPr>
              <a:t>Начальник межрегионального отдела по надзору за взрывоопасными объектами хранения и переработки растительного сырья</a:t>
            </a:r>
          </a:p>
        </p:txBody>
      </p:sp>
      <p:sp>
        <p:nvSpPr>
          <p:cNvPr id="9" name="Прямоугольник 8"/>
          <p:cNvSpPr/>
          <p:nvPr/>
        </p:nvSpPr>
        <p:spPr>
          <a:xfrm>
            <a:off x="785245" y="6021288"/>
            <a:ext cx="8107235" cy="584775"/>
          </a:xfrm>
          <a:prstGeom prst="rect">
            <a:avLst/>
          </a:prstGeom>
        </p:spPr>
        <p:txBody>
          <a:bodyPr wrap="square">
            <a:spAutoFit/>
          </a:bodyPr>
          <a:lstStyle/>
          <a:p>
            <a:pPr algn="ctr"/>
            <a:r>
              <a:rPr lang="ru-RU" sz="1600" b="1" dirty="0">
                <a:solidFill>
                  <a:schemeClr val="tx2">
                    <a:lumMod val="50000"/>
                  </a:schemeClr>
                </a:solidFill>
                <a:latin typeface="Times New Roman" panose="02020603050405020304" pitchFamily="18" charset="0"/>
                <a:cs typeface="Times New Roman" panose="02020603050405020304" pitchFamily="18" charset="0"/>
              </a:rPr>
              <a:t>28 октября 2026 год</a:t>
            </a:r>
          </a:p>
          <a:p>
            <a:pPr algn="ctr"/>
            <a:r>
              <a:rPr lang="ru-RU" sz="1600" b="1" dirty="0">
                <a:solidFill>
                  <a:schemeClr val="tx2">
                    <a:lumMod val="50000"/>
                  </a:schemeClr>
                </a:solidFill>
                <a:latin typeface="Times New Roman" panose="02020603050405020304" pitchFamily="18" charset="0"/>
                <a:cs typeface="Times New Roman" panose="02020603050405020304" pitchFamily="18" charset="0"/>
              </a:rPr>
              <a:t>г. Барнаул</a:t>
            </a:r>
            <a:endParaRPr lang="ru-RU" sz="1600" b="1" dirty="0">
              <a:solidFill>
                <a:schemeClr val="tx2">
                  <a:lumMod val="50000"/>
                </a:schemeClr>
              </a:solidFill>
            </a:endParaRPr>
          </a:p>
        </p:txBody>
      </p:sp>
      <p:pic>
        <p:nvPicPr>
          <p:cNvPr id="11" name="Picture 2" descr="C:\Users\glushkovaai@local.st\Desktop\13.04.2023_Доклад в прокуратуру АК\ИТОГ\Флаг.png">
            <a:extLst>
              <a:ext uri="{FF2B5EF4-FFF2-40B4-BE49-F238E27FC236}">
                <a16:creationId xmlns:a16="http://schemas.microsoft.com/office/drawing/2014/main" xmlns="" id="{3615206A-7FE0-D15C-FFA3-8DE0555DE4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50717" y="404664"/>
            <a:ext cx="1869424" cy="1118744"/>
          </a:xfrm>
          <a:prstGeom prst="rect">
            <a:avLst/>
          </a:prstGeom>
          <a:solidFill>
            <a:srgbClr val="FFFFFF"/>
          </a:solidFill>
          <a:ln>
            <a:noFill/>
          </a:ln>
          <a:effectLst>
            <a:softEdge rad="112500"/>
          </a:effectLst>
        </p:spPr>
      </p:pic>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524" y="5165436"/>
            <a:ext cx="2339752" cy="1440627"/>
          </a:xfrm>
          <a:prstGeom prst="rect">
            <a:avLst/>
          </a:prstGeom>
        </p:spPr>
      </p:pic>
      <p:pic>
        <p:nvPicPr>
          <p:cNvPr id="14" name="Рисунок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6216" y="5165436"/>
            <a:ext cx="1944216" cy="1458162"/>
          </a:xfrm>
          <a:prstGeom prst="rect">
            <a:avLst/>
          </a:prstGeom>
        </p:spPr>
      </p:pic>
    </p:spTree>
    <p:extLst>
      <p:ext uri="{BB962C8B-B14F-4D97-AF65-F5344CB8AC3E}">
        <p14:creationId xmlns:p14="http://schemas.microsoft.com/office/powerpoint/2010/main" val="491390688"/>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tileRect/>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13287" y="6321794"/>
            <a:ext cx="2133600" cy="365125"/>
          </a:xfrm>
        </p:spPr>
        <p:txBody>
          <a:bodyPr/>
          <a:lstStyle/>
          <a:p>
            <a:fld id="{B19B0651-EE4F-4900-A07F-96A6BFA9D0F0}" type="slidenum">
              <a:rPr lang="ru-RU" sz="1800" b="1" i="1" smtClean="0">
                <a:solidFill>
                  <a:srgbClr val="002060"/>
                </a:solidFill>
              </a:rPr>
              <a:t>2</a:t>
            </a:fld>
            <a:endParaRPr lang="ru-RU" sz="1800" b="1" i="1" dirty="0">
              <a:solidFill>
                <a:srgbClr val="002060"/>
              </a:solidFill>
            </a:endParaRPr>
          </a:p>
        </p:txBody>
      </p:sp>
      <p:sp>
        <p:nvSpPr>
          <p:cNvPr id="7" name="Заголовок 6"/>
          <p:cNvSpPr>
            <a:spLocks noGrp="1"/>
          </p:cNvSpPr>
          <p:nvPr>
            <p:ph type="title"/>
          </p:nvPr>
        </p:nvSpPr>
        <p:spPr>
          <a:xfrm>
            <a:off x="899592" y="90984"/>
            <a:ext cx="7848872" cy="889744"/>
          </a:xfrm>
        </p:spPr>
        <p:txBody>
          <a:bodyPr anchor="t">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dirty="0"/>
          </a:p>
        </p:txBody>
      </p:sp>
      <p:sp>
        <p:nvSpPr>
          <p:cNvPr id="13" name="Прямоугольник 12"/>
          <p:cNvSpPr/>
          <p:nvPr/>
        </p:nvSpPr>
        <p:spPr>
          <a:xfrm>
            <a:off x="594080" y="804477"/>
            <a:ext cx="8307644" cy="1323439"/>
          </a:xfrm>
          <a:prstGeom prst="rect">
            <a:avLst/>
          </a:prstGeom>
          <a:noFill/>
        </p:spPr>
        <p:txBody>
          <a:bodyPr wrap="square">
            <a:spAutoFit/>
          </a:bodyPr>
          <a:lstStyle/>
          <a:p>
            <a:pPr marL="285750" indent="-285750" algn="just">
              <a:buBlip>
                <a:blip r:embed="rId3"/>
              </a:buBlip>
            </a:pPr>
            <a:r>
              <a:rPr lang="ru-RU" sz="2000" dirty="0">
                <a:latin typeface="Times New Roman" pitchFamily="18" charset="0"/>
                <a:cs typeface="Times New Roman" pitchFamily="18" charset="0"/>
              </a:rPr>
              <a:t>В государственном реестре опасных производственных объектов зарегистрирован </a:t>
            </a:r>
            <a:r>
              <a:rPr lang="ru-RU" sz="2000" dirty="0">
                <a:solidFill>
                  <a:srgbClr val="FF0000"/>
                </a:solidFill>
                <a:latin typeface="Times New Roman" pitchFamily="18" charset="0"/>
                <a:cs typeface="Times New Roman" pitchFamily="18" charset="0"/>
              </a:rPr>
              <a:t>871</a:t>
            </a:r>
            <a:r>
              <a:rPr lang="ru-RU" sz="2000" dirty="0">
                <a:latin typeface="Times New Roman" pitchFamily="18" charset="0"/>
                <a:cs typeface="Times New Roman" pitchFamily="18" charset="0"/>
              </a:rPr>
              <a:t> объект (</a:t>
            </a:r>
            <a:r>
              <a:rPr lang="ru-RU" sz="2000" dirty="0">
                <a:solidFill>
                  <a:srgbClr val="7030A0"/>
                </a:solidFill>
                <a:latin typeface="Times New Roman" pitchFamily="18" charset="0"/>
                <a:cs typeface="Times New Roman" pitchFamily="18" charset="0"/>
              </a:rPr>
              <a:t>383</a:t>
            </a:r>
            <a:r>
              <a:rPr lang="ru-RU" sz="2000" dirty="0">
                <a:latin typeface="Times New Roman" pitchFamily="18" charset="0"/>
                <a:cs typeface="Times New Roman" pitchFamily="18" charset="0"/>
              </a:rPr>
              <a:t> – </a:t>
            </a:r>
            <a:r>
              <a:rPr lang="en-US" sz="2000" dirty="0">
                <a:latin typeface="Times New Roman" pitchFamily="18" charset="0"/>
                <a:cs typeface="Times New Roman" pitchFamily="18" charset="0"/>
              </a:rPr>
              <a:t>III</a:t>
            </a:r>
            <a:r>
              <a:rPr lang="ru-RU" sz="2000" dirty="0">
                <a:latin typeface="Times New Roman" pitchFamily="18" charset="0"/>
                <a:cs typeface="Times New Roman" pitchFamily="18" charset="0"/>
              </a:rPr>
              <a:t> класса опасности</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r>
              <a:rPr lang="ru-RU" sz="2000" dirty="0">
                <a:latin typeface="Times New Roman" pitchFamily="18" charset="0"/>
                <a:cs typeface="Times New Roman" pitchFamily="18" charset="0"/>
              </a:rPr>
              <a:t>и </a:t>
            </a:r>
            <a:r>
              <a:rPr lang="ru-RU" sz="2000" dirty="0">
                <a:solidFill>
                  <a:srgbClr val="7030A0"/>
                </a:solidFill>
                <a:latin typeface="Times New Roman" pitchFamily="18" charset="0"/>
                <a:cs typeface="Times New Roman" pitchFamily="18" charset="0"/>
              </a:rPr>
              <a:t>488</a:t>
            </a:r>
            <a:r>
              <a:rPr lang="ru-RU" sz="2000" dirty="0">
                <a:latin typeface="Times New Roman" pitchFamily="18" charset="0"/>
                <a:cs typeface="Times New Roman" pitchFamily="18" charset="0"/>
              </a:rPr>
              <a:t> – </a:t>
            </a:r>
            <a:r>
              <a:rPr lang="en-US" sz="2000" dirty="0">
                <a:latin typeface="Times New Roman" pitchFamily="18" charset="0"/>
                <a:cs typeface="Times New Roman" pitchFamily="18" charset="0"/>
              </a:rPr>
              <a:t>IV</a:t>
            </a:r>
            <a:r>
              <a:rPr lang="ru-RU" sz="2000" dirty="0">
                <a:latin typeface="Times New Roman" pitchFamily="18" charset="0"/>
                <a:cs typeface="Times New Roman" pitchFamily="18" charset="0"/>
              </a:rPr>
              <a:t> класса опасности) в составе </a:t>
            </a:r>
            <a:r>
              <a:rPr lang="ru-RU" sz="2000" dirty="0">
                <a:solidFill>
                  <a:srgbClr val="FF0000"/>
                </a:solidFill>
                <a:latin typeface="Times New Roman" pitchFamily="18" charset="0"/>
                <a:cs typeface="Times New Roman" pitchFamily="18" charset="0"/>
              </a:rPr>
              <a:t>371</a:t>
            </a:r>
            <a:r>
              <a:rPr lang="ru-RU" sz="2000" dirty="0">
                <a:latin typeface="Times New Roman" pitchFamily="18" charset="0"/>
                <a:cs typeface="Times New Roman" pitchFamily="18" charset="0"/>
              </a:rPr>
              <a:t> эксплуатирующей организации, из них малого и среднего бизнеса </a:t>
            </a:r>
            <a:r>
              <a:rPr lang="ru-RU" sz="2000" dirty="0">
                <a:solidFill>
                  <a:srgbClr val="FF0000"/>
                </a:solidFill>
                <a:latin typeface="Times New Roman" pitchFamily="18" charset="0"/>
                <a:cs typeface="Times New Roman" pitchFamily="18" charset="0"/>
              </a:rPr>
              <a:t>243</a:t>
            </a:r>
            <a:r>
              <a:rPr lang="ru-RU" sz="2000" dirty="0">
                <a:solidFill>
                  <a:srgbClr val="002060"/>
                </a:solidFill>
                <a:latin typeface="Times New Roman" pitchFamily="18" charset="0"/>
                <a:cs typeface="Times New Roman" pitchFamily="18" charset="0"/>
              </a:rPr>
              <a:t> предприятия</a:t>
            </a:r>
            <a:r>
              <a:rPr lang="ru-RU" sz="2000" dirty="0">
                <a:latin typeface="Times New Roman" pitchFamily="18" charset="0"/>
                <a:cs typeface="Times New Roman" pitchFamily="18" charset="0"/>
              </a:rPr>
              <a:t>.</a:t>
            </a:r>
          </a:p>
        </p:txBody>
      </p:sp>
      <p:sp>
        <p:nvSpPr>
          <p:cNvPr id="14" name="Скругленный прямоугольник 13"/>
          <p:cNvSpPr/>
          <p:nvPr/>
        </p:nvSpPr>
        <p:spPr>
          <a:xfrm>
            <a:off x="6020282" y="2418009"/>
            <a:ext cx="2836193" cy="1123712"/>
          </a:xfrm>
          <a:prstGeom prst="roundRect">
            <a:avLst/>
          </a:prstGeom>
          <a:solidFill>
            <a:srgbClr val="00AAE6">
              <a:alpha val="16000"/>
            </a:srgbClr>
          </a:solidFill>
          <a:ln>
            <a:solidFill>
              <a:schemeClr val="tx1"/>
            </a:solidFill>
          </a:ln>
        </p:spPr>
        <p:txBody>
          <a:bodyPr wrap="square">
            <a:spAutoFit/>
          </a:bodyPr>
          <a:lstStyle/>
          <a:p>
            <a:pPr lvl="0" algn="ctr"/>
            <a:r>
              <a:rPr lang="ru-RU" sz="2000" b="1" dirty="0">
                <a:latin typeface="Times New Roman" pitchFamily="18" charset="0"/>
                <a:cs typeface="Times New Roman" pitchFamily="18" charset="0"/>
              </a:rPr>
              <a:t>Аварий, инцидентов и несчастных случаев</a:t>
            </a:r>
            <a:br>
              <a:rPr lang="ru-RU" sz="2000" b="1" dirty="0">
                <a:latin typeface="Times New Roman" pitchFamily="18" charset="0"/>
                <a:cs typeface="Times New Roman" pitchFamily="18" charset="0"/>
              </a:rPr>
            </a:br>
            <a:r>
              <a:rPr lang="ru-RU" sz="2000" b="1" dirty="0">
                <a:solidFill>
                  <a:srgbClr val="FF0000"/>
                </a:solidFill>
                <a:latin typeface="Times New Roman" pitchFamily="18" charset="0"/>
                <a:cs typeface="Times New Roman" pitchFamily="18" charset="0"/>
              </a:rPr>
              <a:t>не зарегистрировано</a:t>
            </a:r>
          </a:p>
        </p:txBody>
      </p:sp>
      <p:sp>
        <p:nvSpPr>
          <p:cNvPr id="15" name="Скругленный прямоугольник 14"/>
          <p:cNvSpPr/>
          <p:nvPr/>
        </p:nvSpPr>
        <p:spPr>
          <a:xfrm>
            <a:off x="731436" y="2315854"/>
            <a:ext cx="3269913" cy="1328023"/>
          </a:xfrm>
          <a:prstGeom prst="roundRect">
            <a:avLst/>
          </a:prstGeom>
          <a:solidFill>
            <a:srgbClr val="00AAE6">
              <a:alpha val="16000"/>
            </a:srgbClr>
          </a:solidFill>
          <a:ln>
            <a:solidFill>
              <a:schemeClr val="tx1"/>
            </a:solidFill>
          </a:ln>
        </p:spPr>
        <p:txBody>
          <a:bodyPr wrap="square">
            <a:spAutoFit/>
          </a:bodyPr>
          <a:lstStyle/>
          <a:p>
            <a:pPr algn="ctr"/>
            <a:r>
              <a:rPr lang="ru-RU" b="1" dirty="0">
                <a:latin typeface="Times New Roman" pitchFamily="18" charset="0"/>
                <a:cs typeface="Times New Roman" pitchFamily="18" charset="0"/>
              </a:rPr>
              <a:t>Опасные производственные объекты хранения и переработки растительного сырья </a:t>
            </a:r>
          </a:p>
        </p:txBody>
      </p:sp>
      <p:sp>
        <p:nvSpPr>
          <p:cNvPr id="31" name="Стрелка вниз 30"/>
          <p:cNvSpPr/>
          <p:nvPr/>
        </p:nvSpPr>
        <p:spPr>
          <a:xfrm rot="16200000">
            <a:off x="4645448" y="2019890"/>
            <a:ext cx="720080" cy="1957585"/>
          </a:xfrm>
          <a:prstGeom prst="downArrow">
            <a:avLst/>
          </a:prstGeom>
          <a:solidFill>
            <a:srgbClr val="00B0F0">
              <a:alpha val="13000"/>
            </a:srgb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i="1" dirty="0"/>
          </a:p>
        </p:txBody>
      </p:sp>
      <p:cxnSp>
        <p:nvCxnSpPr>
          <p:cNvPr id="36" name="Прямая со стрелкой 35"/>
          <p:cNvCxnSpPr>
            <a:stCxn id="14" idx="2"/>
            <a:endCxn id="50" idx="0"/>
          </p:cNvCxnSpPr>
          <p:nvPr/>
        </p:nvCxnSpPr>
        <p:spPr>
          <a:xfrm flipH="1">
            <a:off x="7438378" y="3541721"/>
            <a:ext cx="1" cy="79736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Прямоугольник 48"/>
          <p:cNvSpPr/>
          <p:nvPr/>
        </p:nvSpPr>
        <p:spPr>
          <a:xfrm>
            <a:off x="5984278" y="4329168"/>
            <a:ext cx="2980209" cy="2031325"/>
          </a:xfrm>
          <a:prstGeom prst="rect">
            <a:avLst/>
          </a:prstGeom>
          <a:noFill/>
        </p:spPr>
        <p:txBody>
          <a:bodyPr wrap="square">
            <a:spAutoFit/>
          </a:bodyPr>
          <a:lstStyle/>
          <a:p>
            <a:pPr marL="285750" indent="-285750">
              <a:buBlip>
                <a:blip r:embed="rId3"/>
              </a:buBlip>
            </a:pPr>
            <a:r>
              <a:rPr lang="ru-RU" b="1" dirty="0">
                <a:latin typeface="Times New Roman" pitchFamily="18" charset="0"/>
                <a:cs typeface="Times New Roman" pitchFamily="18" charset="0"/>
              </a:rPr>
              <a:t>Алтайский край;</a:t>
            </a:r>
          </a:p>
          <a:p>
            <a:pPr marL="285750" indent="-285750">
              <a:buBlip>
                <a:blip r:embed="rId3"/>
              </a:buBlip>
            </a:pPr>
            <a:r>
              <a:rPr lang="ru-RU" b="1" dirty="0">
                <a:latin typeface="Times New Roman" pitchFamily="18" charset="0"/>
                <a:cs typeface="Times New Roman" pitchFamily="18" charset="0"/>
              </a:rPr>
              <a:t>Республика Алтай;</a:t>
            </a:r>
          </a:p>
          <a:p>
            <a:pPr marL="285750" indent="-285750">
              <a:buBlip>
                <a:blip r:embed="rId3"/>
              </a:buBlip>
            </a:pPr>
            <a:r>
              <a:rPr lang="ru-RU" b="1" dirty="0">
                <a:latin typeface="Times New Roman" pitchFamily="18" charset="0"/>
                <a:cs typeface="Times New Roman" pitchFamily="18" charset="0"/>
              </a:rPr>
              <a:t>Кемеровская область;</a:t>
            </a:r>
          </a:p>
          <a:p>
            <a:pPr marL="285750" indent="-285750">
              <a:buBlip>
                <a:blip r:embed="rId3"/>
              </a:buBlip>
            </a:pPr>
            <a:r>
              <a:rPr lang="ru-RU" b="1" dirty="0">
                <a:latin typeface="Times New Roman" pitchFamily="18" charset="0"/>
                <a:cs typeface="Times New Roman" pitchFamily="18" charset="0"/>
              </a:rPr>
              <a:t>Новосибирская область;</a:t>
            </a:r>
          </a:p>
          <a:p>
            <a:pPr marL="285750" indent="-285750">
              <a:buBlip>
                <a:blip r:embed="rId3"/>
              </a:buBlip>
            </a:pPr>
            <a:r>
              <a:rPr lang="ru-RU" b="1" dirty="0">
                <a:latin typeface="Times New Roman" pitchFamily="18" charset="0"/>
                <a:cs typeface="Times New Roman" pitchFamily="18" charset="0"/>
              </a:rPr>
              <a:t>Омская область;</a:t>
            </a:r>
          </a:p>
          <a:p>
            <a:pPr marL="285750" indent="-285750">
              <a:buBlip>
                <a:blip r:embed="rId3"/>
              </a:buBlip>
            </a:pPr>
            <a:r>
              <a:rPr lang="ru-RU" b="1" dirty="0">
                <a:latin typeface="Times New Roman" pitchFamily="18" charset="0"/>
                <a:cs typeface="Times New Roman" pitchFamily="18" charset="0"/>
              </a:rPr>
              <a:t>Томская область.</a:t>
            </a:r>
          </a:p>
        </p:txBody>
      </p:sp>
      <p:sp>
        <p:nvSpPr>
          <p:cNvPr id="50" name="Скругленный прямоугольник 49"/>
          <p:cNvSpPr/>
          <p:nvPr/>
        </p:nvSpPr>
        <p:spPr>
          <a:xfrm>
            <a:off x="5984277" y="4339089"/>
            <a:ext cx="2908201" cy="203574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Прямоугольник 54"/>
          <p:cNvSpPr/>
          <p:nvPr/>
        </p:nvSpPr>
        <p:spPr>
          <a:xfrm>
            <a:off x="634301" y="4221088"/>
            <a:ext cx="4826750" cy="369332"/>
          </a:xfrm>
          <a:prstGeom prst="rect">
            <a:avLst/>
          </a:prstGeom>
        </p:spPr>
        <p:txBody>
          <a:bodyPr wrap="square">
            <a:spAutoFit/>
          </a:bodyPr>
          <a:lstStyle/>
          <a:p>
            <a:pPr algn="just"/>
            <a:r>
              <a:rPr lang="ru-RU" dirty="0"/>
              <a:t> </a:t>
            </a:r>
          </a:p>
        </p:txBody>
      </p:sp>
      <p:sp>
        <p:nvSpPr>
          <p:cNvPr id="58" name="Прямоугольник 57"/>
          <p:cNvSpPr/>
          <p:nvPr/>
        </p:nvSpPr>
        <p:spPr>
          <a:xfrm>
            <a:off x="3990691" y="2821710"/>
            <a:ext cx="1993587" cy="353943"/>
          </a:xfrm>
          <a:prstGeom prst="rect">
            <a:avLst/>
          </a:prstGeom>
        </p:spPr>
        <p:txBody>
          <a:bodyPr wrap="square">
            <a:spAutoFit/>
          </a:bodyPr>
          <a:lstStyle/>
          <a:p>
            <a:pPr algn="ctr"/>
            <a:r>
              <a:rPr lang="ru-RU" sz="1700" b="1" dirty="0"/>
              <a:t>9</a:t>
            </a:r>
            <a:r>
              <a:rPr lang="ru-RU" sz="1700" dirty="0"/>
              <a:t> </a:t>
            </a:r>
            <a:r>
              <a:rPr lang="ru-RU" sz="1700" b="1" dirty="0">
                <a:latin typeface="Times New Roman" pitchFamily="18" charset="0"/>
                <a:cs typeface="Times New Roman" pitchFamily="18" charset="0"/>
              </a:rPr>
              <a:t>месяцев</a:t>
            </a:r>
            <a:r>
              <a:rPr lang="ru-RU" sz="1700" b="1" i="1" dirty="0"/>
              <a:t> </a:t>
            </a:r>
            <a:r>
              <a:rPr lang="ru-RU" sz="1700" b="1" dirty="0">
                <a:latin typeface="Times New Roman" pitchFamily="18" charset="0"/>
                <a:cs typeface="Times New Roman" pitchFamily="18" charset="0"/>
              </a:rPr>
              <a:t>2026</a:t>
            </a:r>
            <a:r>
              <a:rPr lang="ru-RU" sz="1700" b="1" i="1" dirty="0"/>
              <a:t> г.</a:t>
            </a:r>
          </a:p>
        </p:txBody>
      </p:sp>
    </p:spTree>
    <p:extLst>
      <p:ext uri="{BB962C8B-B14F-4D97-AF65-F5344CB8AC3E}">
        <p14:creationId xmlns:p14="http://schemas.microsoft.com/office/powerpoint/2010/main" val="2453284768"/>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3</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169056" cy="3693319"/>
          </a:xfrm>
          <a:prstGeom prst="rect">
            <a:avLst/>
          </a:prstGeom>
          <a:noFill/>
        </p:spPr>
        <p:txBody>
          <a:bodyPr wrap="square">
            <a:spAutoFit/>
          </a:bodyPr>
          <a:lstStyle/>
          <a:p>
            <a:pPr algn="just"/>
            <a:endParaRPr lang="ru-RU" dirty="0"/>
          </a:p>
          <a:p>
            <a:r>
              <a:rPr lang="ru-RU" dirty="0">
                <a:latin typeface="Times New Roman" pitchFamily="18" charset="0"/>
                <a:cs typeface="Times New Roman" pitchFamily="18" charset="0"/>
              </a:rPr>
              <a:t>На взрывопожароопасных объектах хранения и переработки растительного сырья (далее – объекты растительного сырья, ОПО)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п</a:t>
            </a:r>
            <a:r>
              <a:rPr lang="ru-RU" b="1" dirty="0">
                <a:latin typeface="Times New Roman" pitchFamily="18" charset="0"/>
                <a:cs typeface="Times New Roman" pitchFamily="18" charset="0"/>
              </a:rPr>
              <a:t>о состоянию на 9 месяцев 2026 года</a:t>
            </a:r>
            <a:r>
              <a:rPr lang="ru-RU" dirty="0">
                <a:latin typeface="Times New Roman" pitchFamily="18" charset="0"/>
                <a:cs typeface="Times New Roman" pitchFamily="18" charset="0"/>
              </a:rPr>
              <a:t> </a:t>
            </a:r>
            <a:r>
              <a:rPr lang="ru-RU" b="1" dirty="0">
                <a:solidFill>
                  <a:srgbClr val="FF0000"/>
                </a:solidFill>
                <a:latin typeface="Times New Roman" pitchFamily="18" charset="0"/>
                <a:cs typeface="Times New Roman" pitchFamily="18" charset="0"/>
              </a:rPr>
              <a:t>отмечена тенденция роста событий </a:t>
            </a:r>
            <a:r>
              <a:rPr lang="ru-RU" b="1" dirty="0">
                <a:latin typeface="Times New Roman" pitchFamily="18" charset="0"/>
                <a:cs typeface="Times New Roman" pitchFamily="18" charset="0"/>
              </a:rPr>
              <a:t>аварийности и смертельного травматизма</a:t>
            </a:r>
            <a:r>
              <a:rPr lang="ru-RU" dirty="0">
                <a:latin typeface="Times New Roman" pitchFamily="18" charset="0"/>
                <a:cs typeface="Times New Roman" pitchFamily="18" charset="0"/>
              </a:rPr>
              <a:t> (2 аварии и 3 несчастных случая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со смертельным исходом).</a:t>
            </a:r>
          </a:p>
          <a:p>
            <a:r>
              <a:rPr lang="ru-RU" dirty="0">
                <a:latin typeface="Times New Roman" pitchFamily="18" charset="0"/>
                <a:cs typeface="Times New Roman" pitchFamily="18" charset="0"/>
              </a:rPr>
              <a:t>Групповые несчастные случаи с начала 2026 года на объектах растительного сырья не допущены.</a:t>
            </a:r>
          </a:p>
          <a:p>
            <a:r>
              <a:rPr lang="ru-RU" dirty="0">
                <a:latin typeface="Times New Roman" pitchFamily="18" charset="0"/>
                <a:cs typeface="Times New Roman" pitchFamily="18" charset="0"/>
              </a:rPr>
              <a:t>Динамика событий аварийности и смертельного травматизма на объектах растительного сырья в сравнении с 9 месяцами 2025 года представлена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 таблице №1. </a:t>
            </a:r>
          </a:p>
          <a:p>
            <a:pPr algn="just"/>
            <a:endParaRPr lang="ru-RU" dirty="0"/>
          </a:p>
          <a:p>
            <a:pPr algn="just"/>
            <a:endParaRPr lang="ru-RU" dirty="0"/>
          </a:p>
        </p:txBody>
      </p:sp>
      <p:sp>
        <p:nvSpPr>
          <p:cNvPr id="12" name="Rectangle 2"/>
          <p:cNvSpPr>
            <a:spLocks noChangeArrowheads="1"/>
          </p:cNvSpPr>
          <p:nvPr/>
        </p:nvSpPr>
        <p:spPr bwMode="auto">
          <a:xfrm>
            <a:off x="622300" y="33623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val="393415945"/>
              </p:ext>
            </p:extLst>
          </p:nvPr>
        </p:nvGraphicFramePr>
        <p:xfrm>
          <a:off x="688244" y="4358873"/>
          <a:ext cx="8140720" cy="1425321"/>
        </p:xfrm>
        <a:graphic>
          <a:graphicData uri="http://schemas.openxmlformats.org/drawingml/2006/table">
            <a:tbl>
              <a:tblPr firstRow="1" firstCol="1" bandRow="1">
                <a:tableStyleId>{5C22544A-7EE6-4342-B048-85BDC9FD1C3A}</a:tableStyleId>
              </a:tblPr>
              <a:tblGrid>
                <a:gridCol w="1984708">
                  <a:extLst>
                    <a:ext uri="{9D8B030D-6E8A-4147-A177-3AD203B41FA5}">
                      <a16:colId xmlns:a16="http://schemas.microsoft.com/office/drawing/2014/main" xmlns="" val="20000"/>
                    </a:ext>
                  </a:extLst>
                </a:gridCol>
                <a:gridCol w="1419742">
                  <a:extLst>
                    <a:ext uri="{9D8B030D-6E8A-4147-A177-3AD203B41FA5}">
                      <a16:colId xmlns:a16="http://schemas.microsoft.com/office/drawing/2014/main" xmlns="" val="20001"/>
                    </a:ext>
                  </a:extLst>
                </a:gridCol>
                <a:gridCol w="1188545">
                  <a:extLst>
                    <a:ext uri="{9D8B030D-6E8A-4147-A177-3AD203B41FA5}">
                      <a16:colId xmlns:a16="http://schemas.microsoft.com/office/drawing/2014/main" xmlns="" val="20002"/>
                    </a:ext>
                  </a:extLst>
                </a:gridCol>
                <a:gridCol w="591016">
                  <a:extLst>
                    <a:ext uri="{9D8B030D-6E8A-4147-A177-3AD203B41FA5}">
                      <a16:colId xmlns:a16="http://schemas.microsoft.com/office/drawing/2014/main" xmlns="" val="20003"/>
                    </a:ext>
                  </a:extLst>
                </a:gridCol>
                <a:gridCol w="1266696">
                  <a:extLst>
                    <a:ext uri="{9D8B030D-6E8A-4147-A177-3AD203B41FA5}">
                      <a16:colId xmlns:a16="http://schemas.microsoft.com/office/drawing/2014/main" xmlns="" val="20004"/>
                    </a:ext>
                  </a:extLst>
                </a:gridCol>
                <a:gridCol w="1266696">
                  <a:extLst>
                    <a:ext uri="{9D8B030D-6E8A-4147-A177-3AD203B41FA5}">
                      <a16:colId xmlns:a16="http://schemas.microsoft.com/office/drawing/2014/main" xmlns="" val="20005"/>
                    </a:ext>
                  </a:extLst>
                </a:gridCol>
                <a:gridCol w="423317">
                  <a:extLst>
                    <a:ext uri="{9D8B030D-6E8A-4147-A177-3AD203B41FA5}">
                      <a16:colId xmlns:a16="http://schemas.microsoft.com/office/drawing/2014/main" xmlns="" val="20006"/>
                    </a:ext>
                  </a:extLst>
                </a:gridCol>
              </a:tblGrid>
              <a:tr h="443865">
                <a:tc rowSpan="2">
                  <a:txBody>
                    <a:bodyPr/>
                    <a:lstStyle/>
                    <a:p>
                      <a:pPr algn="ctr">
                        <a:lnSpc>
                          <a:spcPct val="115000"/>
                        </a:lnSpc>
                        <a:spcAft>
                          <a:spcPts val="0"/>
                        </a:spcAft>
                      </a:pPr>
                      <a:r>
                        <a:rPr lang="ru-RU" sz="1400" dirty="0">
                          <a:effectLst/>
                          <a:latin typeface="Times New Roman" pitchFamily="18" charset="0"/>
                          <a:cs typeface="Times New Roman" pitchFamily="18" charset="0"/>
                        </a:rPr>
                        <a:t>Вид надзора</a:t>
                      </a:r>
                      <a:endParaRPr lang="ru-RU" sz="1400" dirty="0">
                        <a:effectLst/>
                        <a:latin typeface="Times New Roman" pitchFamily="18" charset="0"/>
                        <a:ea typeface="Calibri"/>
                        <a:cs typeface="Times New Roman" pitchFamily="18" charset="0"/>
                      </a:endParaRPr>
                    </a:p>
                  </a:txBody>
                  <a:tcPr marL="68580" marR="68580" marT="0" marB="0" anchor="ctr"/>
                </a:tc>
                <a:tc gridSpan="2">
                  <a:txBody>
                    <a:bodyPr/>
                    <a:lstStyle/>
                    <a:p>
                      <a:pPr algn="ctr">
                        <a:lnSpc>
                          <a:spcPct val="115000"/>
                        </a:lnSpc>
                        <a:spcAft>
                          <a:spcPts val="0"/>
                        </a:spcAft>
                      </a:pPr>
                      <a:r>
                        <a:rPr lang="ru-RU" sz="1400" dirty="0">
                          <a:effectLst/>
                          <a:latin typeface="Times New Roman" pitchFamily="18" charset="0"/>
                          <a:cs typeface="Times New Roman" pitchFamily="18" charset="0"/>
                        </a:rPr>
                        <a:t>Аварийность</a:t>
                      </a:r>
                      <a:endParaRPr lang="ru-RU" sz="1400" dirty="0">
                        <a:effectLst/>
                        <a:latin typeface="Times New Roman" pitchFamily="18" charset="0"/>
                        <a:ea typeface="Calibri"/>
                        <a:cs typeface="Times New Roman" pitchFamily="18" charset="0"/>
                      </a:endParaRPr>
                    </a:p>
                  </a:txBody>
                  <a:tcPr marL="68580" marR="68580" marT="0" marB="0" anchor="ctr"/>
                </a:tc>
                <a:tc hMerge="1">
                  <a:txBody>
                    <a:bodyPr/>
                    <a:lstStyle/>
                    <a:p>
                      <a:endParaRPr lang="ru-RU"/>
                    </a:p>
                  </a:txBody>
                  <a:tcPr/>
                </a:tc>
                <a:tc rowSpan="2">
                  <a:txBody>
                    <a:bodyPr/>
                    <a:lstStyle/>
                    <a:p>
                      <a:pPr algn="ctr">
                        <a:lnSpc>
                          <a:spcPct val="115000"/>
                        </a:lnSpc>
                        <a:spcAft>
                          <a:spcPts val="0"/>
                        </a:spcAft>
                      </a:pPr>
                      <a:r>
                        <a:rPr lang="ru-RU" sz="1400">
                          <a:effectLst/>
                          <a:latin typeface="Times New Roman" pitchFamily="18" charset="0"/>
                          <a:cs typeface="Times New Roman" pitchFamily="18" charset="0"/>
                        </a:rPr>
                        <a:t>+/-</a:t>
                      </a:r>
                      <a:endParaRPr lang="ru-RU" sz="1400">
                        <a:effectLst/>
                        <a:latin typeface="Times New Roman" pitchFamily="18" charset="0"/>
                        <a:ea typeface="Calibri"/>
                        <a:cs typeface="Times New Roman" pitchFamily="18" charset="0"/>
                      </a:endParaRPr>
                    </a:p>
                  </a:txBody>
                  <a:tcPr marL="68580" marR="68580" marT="0" marB="0" anchor="ctr"/>
                </a:tc>
                <a:tc gridSpan="2">
                  <a:txBody>
                    <a:bodyPr/>
                    <a:lstStyle/>
                    <a:p>
                      <a:pPr algn="ctr">
                        <a:lnSpc>
                          <a:spcPct val="115000"/>
                        </a:lnSpc>
                        <a:spcAft>
                          <a:spcPts val="0"/>
                        </a:spcAft>
                      </a:pPr>
                      <a:r>
                        <a:rPr lang="ru-RU" sz="1400" dirty="0">
                          <a:effectLst/>
                          <a:latin typeface="Times New Roman" pitchFamily="18" charset="0"/>
                          <a:cs typeface="Times New Roman" pitchFamily="18" charset="0"/>
                        </a:rPr>
                        <a:t>Смертельный травматизм</a:t>
                      </a:r>
                      <a:endParaRPr lang="ru-RU" sz="1400" dirty="0">
                        <a:effectLst/>
                        <a:latin typeface="Times New Roman" pitchFamily="18" charset="0"/>
                        <a:ea typeface="Calibri"/>
                        <a:cs typeface="Times New Roman" pitchFamily="18" charset="0"/>
                      </a:endParaRPr>
                    </a:p>
                  </a:txBody>
                  <a:tcPr marL="68580" marR="68580" marT="0" marB="0" anchor="ctr"/>
                </a:tc>
                <a:tc hMerge="1">
                  <a:txBody>
                    <a:bodyPr/>
                    <a:lstStyle/>
                    <a:p>
                      <a:endParaRPr lang="ru-RU"/>
                    </a:p>
                  </a:txBody>
                  <a:tcPr/>
                </a:tc>
                <a:tc rowSpan="2">
                  <a:txBody>
                    <a:bodyPr/>
                    <a:lstStyle/>
                    <a:p>
                      <a:pPr algn="ctr">
                        <a:lnSpc>
                          <a:spcPct val="115000"/>
                        </a:lnSpc>
                        <a:spcAft>
                          <a:spcPts val="0"/>
                        </a:spcAft>
                      </a:pPr>
                      <a:r>
                        <a:rPr lang="ru-RU" sz="1400">
                          <a:effectLst/>
                          <a:latin typeface="Times New Roman" pitchFamily="18" charset="0"/>
                          <a:cs typeface="Times New Roman" pitchFamily="18" charset="0"/>
                        </a:rPr>
                        <a:t>+/-</a:t>
                      </a:r>
                      <a:endParaRPr lang="ru-RU" sz="14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0"/>
                  </a:ext>
                </a:extLst>
              </a:tr>
              <a:tr h="0">
                <a:tc vMerge="1">
                  <a:txBody>
                    <a:bodyPr/>
                    <a:lstStyle/>
                    <a:p>
                      <a:endParaRPr lang="ru-RU"/>
                    </a:p>
                  </a:txBody>
                  <a:tcPr/>
                </a:tc>
                <a:tc>
                  <a:txBody>
                    <a:bodyPr/>
                    <a:lstStyle/>
                    <a:p>
                      <a:pPr algn="ctr">
                        <a:lnSpc>
                          <a:spcPct val="115000"/>
                        </a:lnSpc>
                        <a:spcAft>
                          <a:spcPts val="0"/>
                        </a:spcAft>
                      </a:pPr>
                      <a:r>
                        <a:rPr lang="ru-RU" sz="1400" dirty="0">
                          <a:effectLst/>
                          <a:latin typeface="Times New Roman" pitchFamily="18" charset="0"/>
                          <a:cs typeface="Times New Roman" pitchFamily="18" charset="0"/>
                        </a:rPr>
                        <a:t>2025 г.</a:t>
                      </a:r>
                    </a:p>
                    <a:p>
                      <a:pPr algn="ctr">
                        <a:lnSpc>
                          <a:spcPct val="115000"/>
                        </a:lnSpc>
                        <a:spcAft>
                          <a:spcPts val="0"/>
                        </a:spcAft>
                      </a:pPr>
                      <a:r>
                        <a:rPr lang="ru-RU" sz="1400" dirty="0">
                          <a:effectLst/>
                          <a:latin typeface="Times New Roman" pitchFamily="18" charset="0"/>
                          <a:cs typeface="Times New Roman" pitchFamily="18" charset="0"/>
                        </a:rPr>
                        <a:t>(9 месяцев)</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2026 г.</a:t>
                      </a:r>
                    </a:p>
                    <a:p>
                      <a:pPr algn="ctr">
                        <a:lnSpc>
                          <a:spcPct val="115000"/>
                        </a:lnSpc>
                        <a:spcAft>
                          <a:spcPts val="0"/>
                        </a:spcAft>
                      </a:pPr>
                      <a:r>
                        <a:rPr lang="ru-RU" sz="1400" dirty="0">
                          <a:effectLst/>
                          <a:latin typeface="Times New Roman" pitchFamily="18" charset="0"/>
                          <a:cs typeface="Times New Roman" pitchFamily="18" charset="0"/>
                        </a:rPr>
                        <a:t>(9 месяцев)</a:t>
                      </a:r>
                      <a:endParaRPr lang="ru-RU" sz="1400" dirty="0">
                        <a:effectLst/>
                        <a:latin typeface="Times New Roman" pitchFamily="18" charset="0"/>
                        <a:ea typeface="Calibri"/>
                        <a:cs typeface="Times New Roman" pitchFamily="18" charset="0"/>
                      </a:endParaRPr>
                    </a:p>
                  </a:txBody>
                  <a:tcPr marL="68580" marR="68580" marT="0" marB="0" anchor="ctr"/>
                </a:tc>
                <a:tc vMerge="1">
                  <a:txBody>
                    <a:bodyPr/>
                    <a:lstStyle/>
                    <a:p>
                      <a:endParaRPr lang="ru-RU"/>
                    </a:p>
                  </a:txBody>
                  <a:tcPr/>
                </a:tc>
                <a:tc>
                  <a:txBody>
                    <a:bodyPr/>
                    <a:lstStyle/>
                    <a:p>
                      <a:pPr algn="ctr">
                        <a:lnSpc>
                          <a:spcPct val="115000"/>
                        </a:lnSpc>
                        <a:spcAft>
                          <a:spcPts val="0"/>
                        </a:spcAft>
                      </a:pPr>
                      <a:r>
                        <a:rPr lang="ru-RU" sz="1400" dirty="0">
                          <a:effectLst/>
                          <a:latin typeface="Times New Roman" pitchFamily="18" charset="0"/>
                          <a:cs typeface="Times New Roman" pitchFamily="18" charset="0"/>
                        </a:rPr>
                        <a:t>2025 г.</a:t>
                      </a:r>
                    </a:p>
                    <a:p>
                      <a:pPr algn="ctr">
                        <a:lnSpc>
                          <a:spcPct val="115000"/>
                        </a:lnSpc>
                        <a:spcAft>
                          <a:spcPts val="0"/>
                        </a:spcAft>
                      </a:pPr>
                      <a:r>
                        <a:rPr lang="ru-RU" sz="1400" dirty="0">
                          <a:effectLst/>
                          <a:latin typeface="Times New Roman" pitchFamily="18" charset="0"/>
                          <a:cs typeface="Times New Roman" pitchFamily="18" charset="0"/>
                        </a:rPr>
                        <a:t>(9 месяцев)</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2026 г.</a:t>
                      </a:r>
                    </a:p>
                    <a:p>
                      <a:pPr algn="ctr">
                        <a:lnSpc>
                          <a:spcPct val="115000"/>
                        </a:lnSpc>
                        <a:spcAft>
                          <a:spcPts val="0"/>
                        </a:spcAft>
                      </a:pPr>
                      <a:r>
                        <a:rPr lang="ru-RU" sz="1400" dirty="0">
                          <a:effectLst/>
                          <a:latin typeface="Times New Roman" pitchFamily="18" charset="0"/>
                          <a:cs typeface="Times New Roman" pitchFamily="18" charset="0"/>
                        </a:rPr>
                        <a:t>(9 месяцев)</a:t>
                      </a:r>
                      <a:endParaRPr lang="ru-RU" sz="1400" dirty="0">
                        <a:effectLst/>
                        <a:latin typeface="Times New Roman" pitchFamily="18" charset="0"/>
                        <a:ea typeface="Calibri"/>
                        <a:cs typeface="Times New Roman"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xmlns="" val="10001"/>
                  </a:ext>
                </a:extLst>
              </a:tr>
              <a:tr h="473710">
                <a:tc>
                  <a:txBody>
                    <a:bodyPr/>
                    <a:lstStyle/>
                    <a:p>
                      <a:pPr algn="ctr">
                        <a:lnSpc>
                          <a:spcPct val="115000"/>
                        </a:lnSpc>
                        <a:spcAft>
                          <a:spcPts val="0"/>
                        </a:spcAft>
                      </a:pPr>
                      <a:r>
                        <a:rPr lang="ru-RU" sz="1400" dirty="0">
                          <a:effectLst/>
                          <a:latin typeface="Times New Roman" pitchFamily="18" charset="0"/>
                          <a:cs typeface="Times New Roman" pitchFamily="18" charset="0"/>
                        </a:rPr>
                        <a:t>Объекты растительного сырья</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a:effectLst/>
                          <a:latin typeface="Times New Roman" pitchFamily="18" charset="0"/>
                          <a:cs typeface="Times New Roman" pitchFamily="18" charset="0"/>
                        </a:rPr>
                        <a:t>0</a:t>
                      </a:r>
                      <a:endParaRPr lang="ru-RU" sz="14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a:effectLst/>
                          <a:latin typeface="Times New Roman" pitchFamily="18" charset="0"/>
                          <a:cs typeface="Times New Roman" pitchFamily="18" charset="0"/>
                        </a:rPr>
                        <a:t>2</a:t>
                      </a:r>
                      <a:endParaRPr lang="ru-RU" sz="14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 ↑</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3</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+1 ↑</a:t>
                      </a:r>
                      <a:endParaRPr lang="ru-RU" sz="14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2"/>
                  </a:ext>
                </a:extLst>
              </a:tr>
            </a:tbl>
          </a:graphicData>
        </a:graphic>
      </p:graphicFrame>
      <p:sp>
        <p:nvSpPr>
          <p:cNvPr id="10" name="Rectangle 1"/>
          <p:cNvSpPr>
            <a:spLocks noChangeArrowheads="1"/>
          </p:cNvSpPr>
          <p:nvPr/>
        </p:nvSpPr>
        <p:spPr bwMode="auto">
          <a:xfrm>
            <a:off x="395536" y="3976990"/>
            <a:ext cx="82809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49263" algn="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Таблица № 1</a:t>
            </a:r>
            <a:endParaRPr kumimoji="0" lang="ru-RU"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89221682"/>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4</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169056" cy="3139321"/>
          </a:xfrm>
          <a:prstGeom prst="rect">
            <a:avLst/>
          </a:prstGeom>
          <a:noFill/>
        </p:spPr>
        <p:txBody>
          <a:bodyPr wrap="square">
            <a:spAutoFit/>
          </a:bodyPr>
          <a:lstStyle/>
          <a:p>
            <a:r>
              <a:rPr lang="ru-RU" dirty="0">
                <a:latin typeface="Times New Roman" pitchFamily="18" charset="0"/>
                <a:cs typeface="Times New Roman" pitchFamily="18" charset="0"/>
              </a:rPr>
              <a:t>Аварии в течение 9 месяцев 2026 года произошли на объектах, поднадзорных Средне-Поволжскому и Верхне-Донскому управлениям </a:t>
            </a:r>
            <a:r>
              <a:rPr lang="ru-RU" dirty="0" err="1">
                <a:latin typeface="Times New Roman" pitchFamily="18" charset="0"/>
                <a:cs typeface="Times New Roman" pitchFamily="18" charset="0"/>
              </a:rPr>
              <a:t>Ростехнадзора</a:t>
            </a:r>
            <a:r>
              <a:rPr lang="ru-RU" dirty="0">
                <a:latin typeface="Times New Roman" pitchFamily="18" charset="0"/>
                <a:cs typeface="Times New Roman" pitchFamily="18" charset="0"/>
              </a:rPr>
              <a:t>, технические причины которых, связаны с нарушением порядка проведения работ и ведения технологических процессов.</a:t>
            </a:r>
          </a:p>
          <a:p>
            <a:r>
              <a:rPr lang="ru-RU" dirty="0">
                <a:latin typeface="Times New Roman" pitchFamily="18" charset="0"/>
                <a:cs typeface="Times New Roman" pitchFamily="18" charset="0"/>
              </a:rPr>
              <a:t>Согласно данным таблицы №2 большая часть 72% аварий связана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с разрушением зданий, сооружений или технических устройств вследствие нарушения порядка проведения работ и 12% аварий – с нарушением ведения технологических процессов. Аварии в результате неконтролируемого взрыва пылевоздушной смеси происходят в 16% случаях.</a:t>
            </a:r>
          </a:p>
          <a:p>
            <a:pPr algn="just"/>
            <a:endParaRPr lang="ru-RU" dirty="0"/>
          </a:p>
          <a:p>
            <a:pPr algn="just"/>
            <a:endParaRPr lang="ru-RU" dirty="0"/>
          </a:p>
        </p:txBody>
      </p:sp>
      <p:sp>
        <p:nvSpPr>
          <p:cNvPr id="12" name="Rectangle 2"/>
          <p:cNvSpPr>
            <a:spLocks noChangeArrowheads="1"/>
          </p:cNvSpPr>
          <p:nvPr/>
        </p:nvSpPr>
        <p:spPr bwMode="auto">
          <a:xfrm>
            <a:off x="622300" y="33623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228045207"/>
              </p:ext>
            </p:extLst>
          </p:nvPr>
        </p:nvGraphicFramePr>
        <p:xfrm>
          <a:off x="867323" y="3809578"/>
          <a:ext cx="8020568" cy="2840736"/>
        </p:xfrm>
        <a:graphic>
          <a:graphicData uri="http://schemas.openxmlformats.org/drawingml/2006/table">
            <a:tbl>
              <a:tblPr firstRow="1" firstCol="1" bandRow="1">
                <a:tableStyleId>{5C22544A-7EE6-4342-B048-85BDC9FD1C3A}</a:tableStyleId>
              </a:tblPr>
              <a:tblGrid>
                <a:gridCol w="3893184">
                  <a:extLst>
                    <a:ext uri="{9D8B030D-6E8A-4147-A177-3AD203B41FA5}">
                      <a16:colId xmlns:a16="http://schemas.microsoft.com/office/drawing/2014/main" xmlns="" val="20000"/>
                    </a:ext>
                  </a:extLst>
                </a:gridCol>
                <a:gridCol w="1421245">
                  <a:extLst>
                    <a:ext uri="{9D8B030D-6E8A-4147-A177-3AD203B41FA5}">
                      <a16:colId xmlns:a16="http://schemas.microsoft.com/office/drawing/2014/main" xmlns="" val="20001"/>
                    </a:ext>
                  </a:extLst>
                </a:gridCol>
                <a:gridCol w="1065131">
                  <a:extLst>
                    <a:ext uri="{9D8B030D-6E8A-4147-A177-3AD203B41FA5}">
                      <a16:colId xmlns:a16="http://schemas.microsoft.com/office/drawing/2014/main" xmlns="" val="20002"/>
                    </a:ext>
                  </a:extLst>
                </a:gridCol>
                <a:gridCol w="1641008">
                  <a:extLst>
                    <a:ext uri="{9D8B030D-6E8A-4147-A177-3AD203B41FA5}">
                      <a16:colId xmlns:a16="http://schemas.microsoft.com/office/drawing/2014/main" xmlns="" val="20003"/>
                    </a:ext>
                  </a:extLst>
                </a:gridCol>
              </a:tblGrid>
              <a:tr h="200025">
                <a:tc>
                  <a:txBody>
                    <a:bodyPr/>
                    <a:lstStyle/>
                    <a:p>
                      <a:pPr algn="ctr">
                        <a:lnSpc>
                          <a:spcPct val="115000"/>
                        </a:lnSpc>
                        <a:spcAft>
                          <a:spcPts val="0"/>
                        </a:spcAft>
                      </a:pPr>
                      <a:r>
                        <a:rPr lang="ru-RU" sz="1200" dirty="0">
                          <a:effectLst/>
                          <a:latin typeface="Times New Roman" pitchFamily="18" charset="0"/>
                          <a:cs typeface="Times New Roman" pitchFamily="18" charset="0"/>
                        </a:rPr>
                        <a:t>Виды аварий</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2025 г.</a:t>
                      </a:r>
                    </a:p>
                    <a:p>
                      <a:pPr algn="ctr">
                        <a:lnSpc>
                          <a:spcPct val="115000"/>
                        </a:lnSpc>
                        <a:spcAft>
                          <a:spcPts val="0"/>
                        </a:spcAft>
                      </a:pPr>
                      <a:r>
                        <a:rPr lang="ru-RU" sz="1200" dirty="0">
                          <a:effectLst/>
                          <a:latin typeface="Times New Roman" pitchFamily="18" charset="0"/>
                          <a:cs typeface="Times New Roman" pitchFamily="18" charset="0"/>
                        </a:rPr>
                        <a:t>(9 месяцев)</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2026 г.</a:t>
                      </a:r>
                    </a:p>
                    <a:p>
                      <a:pPr algn="ctr">
                        <a:lnSpc>
                          <a:spcPct val="115000"/>
                        </a:lnSpc>
                        <a:spcAft>
                          <a:spcPts val="0"/>
                        </a:spcAft>
                      </a:pPr>
                      <a:r>
                        <a:rPr lang="ru-RU" sz="1200" dirty="0">
                          <a:effectLst/>
                          <a:latin typeface="Times New Roman" pitchFamily="18" charset="0"/>
                          <a:cs typeface="Times New Roman" pitchFamily="18" charset="0"/>
                        </a:rPr>
                        <a:t>(9 месяцев)</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Рост/</a:t>
                      </a:r>
                    </a:p>
                    <a:p>
                      <a:pPr algn="ctr">
                        <a:lnSpc>
                          <a:spcPct val="115000"/>
                        </a:lnSpc>
                        <a:spcAft>
                          <a:spcPts val="0"/>
                        </a:spcAft>
                      </a:pPr>
                      <a:r>
                        <a:rPr lang="ru-RU" sz="1200">
                          <a:effectLst/>
                          <a:latin typeface="Times New Roman" pitchFamily="18" charset="0"/>
                          <a:cs typeface="Times New Roman" pitchFamily="18" charset="0"/>
                        </a:rPr>
                        <a:t>Снижение (+/-)</a:t>
                      </a:r>
                      <a:endParaRPr lang="ru-RU" sz="12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0"/>
                  </a:ext>
                </a:extLst>
              </a:tr>
              <a:tr h="323850">
                <a:tc>
                  <a:txBody>
                    <a:bodyPr/>
                    <a:lstStyle/>
                    <a:p>
                      <a:pPr algn="just">
                        <a:lnSpc>
                          <a:spcPct val="115000"/>
                        </a:lnSpc>
                        <a:spcAft>
                          <a:spcPts val="0"/>
                        </a:spcAft>
                      </a:pPr>
                      <a:r>
                        <a:rPr lang="ru-RU" sz="1200" dirty="0">
                          <a:effectLst/>
                          <a:latin typeface="Times New Roman" pitchFamily="18" charset="0"/>
                          <a:cs typeface="Times New Roman" pitchFamily="18" charset="0"/>
                        </a:rPr>
                        <a:t>Разрушение зданий (сооружений), технических устройств (с 2017 года 18 аварий)</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0</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1*</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+1</a:t>
                      </a:r>
                      <a:endParaRPr lang="ru-RU" sz="12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1"/>
                  </a:ext>
                </a:extLst>
              </a:tr>
              <a:tr h="257175">
                <a:tc>
                  <a:txBody>
                    <a:bodyPr/>
                    <a:lstStyle/>
                    <a:p>
                      <a:pPr algn="just">
                        <a:lnSpc>
                          <a:spcPct val="115000"/>
                        </a:lnSpc>
                        <a:spcAft>
                          <a:spcPts val="0"/>
                        </a:spcAft>
                      </a:pPr>
                      <a:r>
                        <a:rPr lang="ru-RU" sz="1200">
                          <a:effectLst/>
                          <a:latin typeface="Times New Roman" pitchFamily="18" charset="0"/>
                          <a:cs typeface="Times New Roman" pitchFamily="18" charset="0"/>
                        </a:rPr>
                        <a:t>Неконтролируемый взрыв (с 2017 года 4 аварии)</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2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2"/>
                  </a:ext>
                </a:extLst>
              </a:tr>
              <a:tr h="257175">
                <a:tc>
                  <a:txBody>
                    <a:bodyPr/>
                    <a:lstStyle/>
                    <a:p>
                      <a:pPr algn="just">
                        <a:lnSpc>
                          <a:spcPct val="115000"/>
                        </a:lnSpc>
                        <a:spcAft>
                          <a:spcPts val="0"/>
                        </a:spcAft>
                      </a:pPr>
                      <a:r>
                        <a:rPr lang="ru-RU" sz="1200" dirty="0">
                          <a:effectLst/>
                          <a:latin typeface="Times New Roman" pitchFamily="18" charset="0"/>
                          <a:cs typeface="Times New Roman" pitchFamily="18" charset="0"/>
                        </a:rPr>
                        <a:t>Отклонение от технологического режима </a:t>
                      </a:r>
                      <a:br>
                        <a:rPr lang="ru-RU" sz="1200" dirty="0">
                          <a:effectLst/>
                          <a:latin typeface="Times New Roman" pitchFamily="18" charset="0"/>
                          <a:cs typeface="Times New Roman" pitchFamily="18" charset="0"/>
                        </a:rPr>
                      </a:br>
                      <a:r>
                        <a:rPr lang="ru-RU" sz="1200" dirty="0">
                          <a:effectLst/>
                          <a:latin typeface="Times New Roman" pitchFamily="18" charset="0"/>
                          <a:cs typeface="Times New Roman" pitchFamily="18" charset="0"/>
                        </a:rPr>
                        <a:t>(с 2017 года 3 аварии)</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0</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+1</a:t>
                      </a:r>
                      <a:endParaRPr lang="ru-RU" sz="12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3"/>
                  </a:ext>
                </a:extLst>
              </a:tr>
              <a:tr h="257175">
                <a:tc>
                  <a:txBody>
                    <a:bodyPr/>
                    <a:lstStyle/>
                    <a:p>
                      <a:pPr algn="ctr">
                        <a:lnSpc>
                          <a:spcPct val="115000"/>
                        </a:lnSpc>
                        <a:spcAft>
                          <a:spcPts val="0"/>
                        </a:spcAft>
                      </a:pPr>
                      <a:r>
                        <a:rPr lang="ru-RU" sz="1200" dirty="0">
                          <a:effectLst/>
                          <a:latin typeface="Times New Roman" pitchFamily="18" charset="0"/>
                          <a:cs typeface="Times New Roman" pitchFamily="18" charset="0"/>
                        </a:rPr>
                        <a:t>Причины аварий</a:t>
                      </a:r>
                      <a:endParaRPr lang="ru-RU" sz="1200" dirty="0">
                        <a:effectLst/>
                        <a:latin typeface="Times New Roman" pitchFamily="18" charset="0"/>
                        <a:ea typeface="Calibri"/>
                        <a:cs typeface="Times New Roman" pitchFamily="18" charset="0"/>
                      </a:endParaRPr>
                    </a:p>
                  </a:txBody>
                  <a:tcPr marL="68580" marR="68580" marT="0" marB="0" anchor="ctr"/>
                </a:tc>
                <a:tc gridSpan="3">
                  <a:txBody>
                    <a:bodyPr/>
                    <a:lstStyle/>
                    <a:p>
                      <a:pPr algn="ctr">
                        <a:lnSpc>
                          <a:spcPct val="115000"/>
                        </a:lnSpc>
                        <a:spcAft>
                          <a:spcPts val="0"/>
                        </a:spcAft>
                      </a:pPr>
                      <a:r>
                        <a:rPr lang="ru-RU" sz="1200" dirty="0">
                          <a:effectLst/>
                          <a:latin typeface="Times New Roman" pitchFamily="18" charset="0"/>
                          <a:cs typeface="Times New Roman" pitchFamily="18" charset="0"/>
                        </a:rPr>
                        <a:t> </a:t>
                      </a:r>
                      <a:endParaRPr lang="ru-RU" sz="1200" dirty="0">
                        <a:effectLst/>
                        <a:latin typeface="Times New Roman" pitchFamily="18" charset="0"/>
                        <a:ea typeface="Calibri"/>
                        <a:cs typeface="Times New Roman" pitchFamily="18" charset="0"/>
                      </a:endParaRPr>
                    </a:p>
                  </a:txBody>
                  <a:tcPr marL="68580" marR="68580"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4"/>
                  </a:ext>
                </a:extLst>
              </a:tr>
              <a:tr h="190500">
                <a:tc>
                  <a:txBody>
                    <a:bodyPr/>
                    <a:lstStyle/>
                    <a:p>
                      <a:pPr algn="just">
                        <a:lnSpc>
                          <a:spcPct val="115000"/>
                        </a:lnSpc>
                        <a:spcAft>
                          <a:spcPts val="0"/>
                        </a:spcAft>
                      </a:pPr>
                      <a:r>
                        <a:rPr lang="ru-RU" sz="1200">
                          <a:effectLst/>
                          <a:latin typeface="Times New Roman" pitchFamily="18" charset="0"/>
                          <a:cs typeface="Times New Roman" pitchFamily="18" charset="0"/>
                        </a:rPr>
                        <a:t>Нарушение порядка проведения работ и ведения технологических процессов</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0</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2*</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5"/>
                  </a:ext>
                </a:extLst>
              </a:tr>
              <a:tr h="643890">
                <a:tc>
                  <a:txBody>
                    <a:bodyPr/>
                    <a:lstStyle/>
                    <a:p>
                      <a:pPr algn="just">
                        <a:lnSpc>
                          <a:spcPct val="115000"/>
                        </a:lnSpc>
                        <a:spcAft>
                          <a:spcPts val="0"/>
                        </a:spcAft>
                      </a:pPr>
                      <a:r>
                        <a:rPr lang="ru-RU" sz="1200">
                          <a:effectLst/>
                          <a:latin typeface="Times New Roman" pitchFamily="18" charset="0"/>
                          <a:cs typeface="Times New Roman" pitchFamily="18" charset="0"/>
                        </a:rPr>
                        <a:t>Пожар (возгорание), не связанный со взрывом пылевоздушной смеси или процессами самовозгорания зерна</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0</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6"/>
                  </a:ext>
                </a:extLst>
              </a:tr>
            </a:tbl>
          </a:graphicData>
        </a:graphic>
      </p:graphicFrame>
      <p:sp>
        <p:nvSpPr>
          <p:cNvPr id="11" name="Rectangle 1"/>
          <p:cNvSpPr>
            <a:spLocks noChangeArrowheads="1"/>
          </p:cNvSpPr>
          <p:nvPr/>
        </p:nvSpPr>
        <p:spPr bwMode="auto">
          <a:xfrm>
            <a:off x="7164288" y="3436392"/>
            <a:ext cx="271388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Таблица №2</a:t>
            </a:r>
            <a:endParaRPr kumimoji="0" lang="ru-RU"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784410350"/>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5</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057754" cy="4893647"/>
          </a:xfrm>
          <a:prstGeom prst="rect">
            <a:avLst/>
          </a:prstGeom>
          <a:noFill/>
        </p:spPr>
        <p:txBody>
          <a:bodyPr wrap="square">
            <a:spAutoFit/>
          </a:bodyPr>
          <a:lstStyle/>
          <a:p>
            <a:r>
              <a:rPr lang="ru-RU" dirty="0">
                <a:latin typeface="Times New Roman" pitchFamily="18" charset="0"/>
                <a:cs typeface="Times New Roman" pitchFamily="18" charset="0"/>
              </a:rPr>
              <a:t>Динамика событий по видам аварий на объектах растительного сырья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 сравнении с 2023 г. представлена в таблице №3. </a:t>
            </a:r>
          </a:p>
          <a:p>
            <a:r>
              <a:rPr lang="ru-RU" dirty="0">
                <a:latin typeface="Times New Roman" pitchFamily="18" charset="0"/>
                <a:cs typeface="Times New Roman" pitchFamily="18" charset="0"/>
              </a:rPr>
              <a:t>                                                                                                                      </a:t>
            </a:r>
            <a:r>
              <a:rPr lang="ru-RU" sz="1600" dirty="0">
                <a:latin typeface="Times New Roman" pitchFamily="18" charset="0"/>
                <a:cs typeface="Times New Roman" pitchFamily="18" charset="0"/>
              </a:rPr>
              <a:t>Таблица № 3</a:t>
            </a:r>
          </a:p>
          <a:p>
            <a:endParaRPr lang="ru-RU" dirty="0">
              <a:latin typeface="Times New Roman" pitchFamily="18" charset="0"/>
              <a:cs typeface="Times New Roman" pitchFamily="18" charset="0"/>
            </a:endParaRPr>
          </a:p>
          <a:p>
            <a:endParaRPr lang="ru-RU" dirty="0"/>
          </a:p>
          <a:p>
            <a:endParaRPr lang="ru-RU" dirty="0"/>
          </a:p>
          <a:p>
            <a:endParaRPr lang="ru-RU" dirty="0"/>
          </a:p>
          <a:p>
            <a:endParaRPr lang="ru-RU" dirty="0"/>
          </a:p>
          <a:p>
            <a:endParaRPr lang="ru-RU" dirty="0"/>
          </a:p>
          <a:p>
            <a:endParaRPr lang="ru-RU" dirty="0"/>
          </a:p>
          <a:p>
            <a:endParaRPr lang="ru-RU" sz="1600" b="1" dirty="0">
              <a:solidFill>
                <a:srgbClr val="FF0000"/>
              </a:solidFill>
              <a:latin typeface="Times New Roman" pitchFamily="18" charset="0"/>
              <a:cs typeface="Times New Roman" pitchFamily="18" charset="0"/>
            </a:endParaRPr>
          </a:p>
          <a:p>
            <a:r>
              <a:rPr lang="ru-RU" sz="1600" b="1" dirty="0">
                <a:solidFill>
                  <a:srgbClr val="FF0000"/>
                </a:solidFill>
                <a:latin typeface="Times New Roman" pitchFamily="18" charset="0"/>
                <a:cs typeface="Times New Roman" pitchFamily="18" charset="0"/>
              </a:rPr>
              <a:t>15.02.2026 </a:t>
            </a:r>
            <a:r>
              <a:rPr lang="ru-RU" sz="1600" dirty="0">
                <a:latin typeface="Times New Roman" pitchFamily="18" charset="0"/>
                <a:cs typeface="Times New Roman" pitchFamily="18" charset="0"/>
              </a:rPr>
              <a:t>на ОПО «Элеватор» (III класс опасности), произошло возгорание семечки внутри металлического силоса с последующим разрушением конструкции силоса и транспортного оборудования опасного производственного объекта                                 </a:t>
            </a:r>
            <a:r>
              <a:rPr lang="ru-RU" sz="1600" b="1" dirty="0">
                <a:latin typeface="Times New Roman" pitchFamily="18" charset="0"/>
                <a:cs typeface="Times New Roman" pitchFamily="18" charset="0"/>
              </a:rPr>
              <a:t>ООО «Тольяттинский комбинат пищевых продуктов»</a:t>
            </a:r>
            <a:r>
              <a:rPr lang="ru-RU" sz="1600" dirty="0">
                <a:latin typeface="Times New Roman" pitchFamily="18" charset="0"/>
                <a:cs typeface="Times New Roman" pitchFamily="18" charset="0"/>
              </a:rPr>
              <a:t>.</a:t>
            </a:r>
          </a:p>
          <a:p>
            <a:endParaRPr lang="ru-RU" sz="1600" dirty="0">
              <a:latin typeface="Times New Roman" pitchFamily="18" charset="0"/>
              <a:cs typeface="Times New Roman" pitchFamily="18" charset="0"/>
            </a:endParaRPr>
          </a:p>
          <a:p>
            <a:endParaRPr lang="ru-RU" dirty="0"/>
          </a:p>
          <a:p>
            <a:r>
              <a:rPr lang="ru-RU" dirty="0">
                <a:latin typeface="Times New Roman" pitchFamily="18" charset="0"/>
                <a:cs typeface="Times New Roman" pitchFamily="18" charset="0"/>
              </a:rPr>
              <a:t>                                                                                                                   </a:t>
            </a:r>
          </a:p>
        </p:txBody>
      </p:sp>
      <p:graphicFrame>
        <p:nvGraphicFramePr>
          <p:cNvPr id="10" name="Таблица 9"/>
          <p:cNvGraphicFramePr>
            <a:graphicFrameLocks noGrp="1"/>
          </p:cNvGraphicFramePr>
          <p:nvPr>
            <p:extLst>
              <p:ext uri="{D42A27DB-BD31-4B8C-83A1-F6EECF244321}">
                <p14:modId xmlns:p14="http://schemas.microsoft.com/office/powerpoint/2010/main" val="1189718938"/>
              </p:ext>
            </p:extLst>
          </p:nvPr>
        </p:nvGraphicFramePr>
        <p:xfrm>
          <a:off x="756191" y="1772816"/>
          <a:ext cx="8064281" cy="1776222"/>
        </p:xfrm>
        <a:graphic>
          <a:graphicData uri="http://schemas.openxmlformats.org/drawingml/2006/table">
            <a:tbl>
              <a:tblPr firstRow="1" firstCol="1" bandRow="1">
                <a:tableStyleId>{5C22544A-7EE6-4342-B048-85BDC9FD1C3A}</a:tableStyleId>
              </a:tblPr>
              <a:tblGrid>
                <a:gridCol w="3909686">
                  <a:extLst>
                    <a:ext uri="{9D8B030D-6E8A-4147-A177-3AD203B41FA5}">
                      <a16:colId xmlns:a16="http://schemas.microsoft.com/office/drawing/2014/main" xmlns="" val="20000"/>
                    </a:ext>
                  </a:extLst>
                </a:gridCol>
                <a:gridCol w="875716">
                  <a:extLst>
                    <a:ext uri="{9D8B030D-6E8A-4147-A177-3AD203B41FA5}">
                      <a16:colId xmlns:a16="http://schemas.microsoft.com/office/drawing/2014/main" xmlns="" val="20001"/>
                    </a:ext>
                  </a:extLst>
                </a:gridCol>
                <a:gridCol w="776654">
                  <a:extLst>
                    <a:ext uri="{9D8B030D-6E8A-4147-A177-3AD203B41FA5}">
                      <a16:colId xmlns:a16="http://schemas.microsoft.com/office/drawing/2014/main" xmlns="" val="20002"/>
                    </a:ext>
                  </a:extLst>
                </a:gridCol>
                <a:gridCol w="776654">
                  <a:extLst>
                    <a:ext uri="{9D8B030D-6E8A-4147-A177-3AD203B41FA5}">
                      <a16:colId xmlns:a16="http://schemas.microsoft.com/office/drawing/2014/main" xmlns="" val="20003"/>
                    </a:ext>
                  </a:extLst>
                </a:gridCol>
                <a:gridCol w="776654">
                  <a:extLst>
                    <a:ext uri="{9D8B030D-6E8A-4147-A177-3AD203B41FA5}">
                      <a16:colId xmlns:a16="http://schemas.microsoft.com/office/drawing/2014/main" xmlns="" val="20004"/>
                    </a:ext>
                  </a:extLst>
                </a:gridCol>
                <a:gridCol w="948917">
                  <a:extLst>
                    <a:ext uri="{9D8B030D-6E8A-4147-A177-3AD203B41FA5}">
                      <a16:colId xmlns:a16="http://schemas.microsoft.com/office/drawing/2014/main" xmlns="" val="20005"/>
                    </a:ext>
                  </a:extLst>
                </a:gridCol>
              </a:tblGrid>
              <a:tr h="630936">
                <a:tc>
                  <a:txBody>
                    <a:bodyPr/>
                    <a:lstStyle/>
                    <a:p>
                      <a:pPr algn="ctr">
                        <a:lnSpc>
                          <a:spcPct val="115000"/>
                        </a:lnSpc>
                        <a:spcAft>
                          <a:spcPts val="0"/>
                        </a:spcAft>
                      </a:pPr>
                      <a:r>
                        <a:rPr lang="ru-RU" sz="1200" dirty="0">
                          <a:effectLst/>
                          <a:latin typeface="Times New Roman" pitchFamily="18" charset="0"/>
                          <a:cs typeface="Times New Roman" pitchFamily="18" charset="0"/>
                        </a:rPr>
                        <a:t>Виды аварий</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2023 г.</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2024 г.</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2025 г.</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b="1" dirty="0">
                          <a:effectLst/>
                          <a:latin typeface="Times New Roman" pitchFamily="18" charset="0"/>
                          <a:cs typeface="Times New Roman" pitchFamily="18" charset="0"/>
                        </a:rPr>
                        <a:t>9 мес. 2026г.</a:t>
                      </a:r>
                      <a:endParaRPr lang="ru-RU" sz="1200" b="1" dirty="0">
                        <a:effectLst/>
                        <a:latin typeface="Times New Roman" pitchFamily="18" charset="0"/>
                        <a:ea typeface="Calibri"/>
                        <a:cs typeface="Times New Roman" pitchFamily="18" charset="0"/>
                      </a:endParaRPr>
                    </a:p>
                    <a:p>
                      <a:pPr algn="ctr">
                        <a:lnSpc>
                          <a:spcPct val="115000"/>
                        </a:lnSpc>
                        <a:spcAft>
                          <a:spcPts val="0"/>
                        </a:spcAft>
                      </a:pP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Рост/</a:t>
                      </a:r>
                      <a:endParaRPr lang="ru-RU" sz="1100">
                        <a:effectLst/>
                        <a:latin typeface="Times New Roman" pitchFamily="18" charset="0"/>
                        <a:cs typeface="Times New Roman" pitchFamily="18" charset="0"/>
                      </a:endParaRPr>
                    </a:p>
                    <a:p>
                      <a:pPr algn="ctr">
                        <a:lnSpc>
                          <a:spcPct val="115000"/>
                        </a:lnSpc>
                        <a:spcAft>
                          <a:spcPts val="0"/>
                        </a:spcAft>
                      </a:pPr>
                      <a:r>
                        <a:rPr lang="ru-RU" sz="1200">
                          <a:effectLst/>
                          <a:latin typeface="Times New Roman" pitchFamily="18" charset="0"/>
                          <a:cs typeface="Times New Roman" pitchFamily="18" charset="0"/>
                        </a:rPr>
                        <a:t>Снижение (+/-)</a:t>
                      </a:r>
                      <a:endParaRPr lang="ru-RU" sz="11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0"/>
                  </a:ext>
                </a:extLst>
              </a:tr>
              <a:tr h="323850">
                <a:tc>
                  <a:txBody>
                    <a:bodyPr/>
                    <a:lstStyle/>
                    <a:p>
                      <a:pPr>
                        <a:lnSpc>
                          <a:spcPct val="115000"/>
                        </a:lnSpc>
                        <a:spcAft>
                          <a:spcPts val="0"/>
                        </a:spcAft>
                      </a:pPr>
                      <a:r>
                        <a:rPr lang="ru-RU" sz="1200" dirty="0">
                          <a:effectLst/>
                          <a:latin typeface="Times New Roman" pitchFamily="18" charset="0"/>
                          <a:cs typeface="Times New Roman" pitchFamily="18" charset="0"/>
                        </a:rPr>
                        <a:t>Повреждение, разрушение зданий (сооружений), технических устройств</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8</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1</a:t>
                      </a: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mn-ea"/>
                          <a:cs typeface="Times New Roman" pitchFamily="18" charset="0"/>
                        </a:rPr>
                        <a:t>+1</a:t>
                      </a:r>
                      <a:endParaRPr lang="ru-RU" sz="11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1"/>
                  </a:ext>
                </a:extLst>
              </a:tr>
              <a:tr h="257175">
                <a:tc>
                  <a:txBody>
                    <a:bodyPr/>
                    <a:lstStyle/>
                    <a:p>
                      <a:pPr>
                        <a:lnSpc>
                          <a:spcPct val="115000"/>
                        </a:lnSpc>
                        <a:spcAft>
                          <a:spcPts val="0"/>
                        </a:spcAft>
                      </a:pPr>
                      <a:r>
                        <a:rPr lang="ru-RU" sz="1200" dirty="0">
                          <a:effectLst/>
                          <a:latin typeface="Times New Roman" pitchFamily="18" charset="0"/>
                          <a:cs typeface="Times New Roman" pitchFamily="18" charset="0"/>
                        </a:rPr>
                        <a:t>Неконтролируемый взрыв</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1</a:t>
                      </a:r>
                      <a:endParaRPr lang="ru-RU" sz="11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1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1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2"/>
                  </a:ext>
                </a:extLst>
              </a:tr>
              <a:tr h="257175">
                <a:tc>
                  <a:txBody>
                    <a:bodyPr/>
                    <a:lstStyle/>
                    <a:p>
                      <a:pPr>
                        <a:lnSpc>
                          <a:spcPct val="115000"/>
                        </a:lnSpc>
                        <a:spcAft>
                          <a:spcPts val="0"/>
                        </a:spcAft>
                      </a:pPr>
                      <a:r>
                        <a:rPr lang="ru-RU" sz="1200" dirty="0">
                          <a:effectLst/>
                          <a:latin typeface="Times New Roman" pitchFamily="18" charset="0"/>
                          <a:cs typeface="Times New Roman" pitchFamily="18" charset="0"/>
                        </a:rPr>
                        <a:t>Отклонение от технологического режима</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1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1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1</a:t>
                      </a: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+1</a:t>
                      </a:r>
                    </a:p>
                  </a:txBody>
                  <a:tcPr marL="68580" marR="68580" marT="0" marB="0" anchor="ctr"/>
                </a:tc>
                <a:extLst>
                  <a:ext uri="{0D108BD9-81ED-4DB2-BD59-A6C34878D82A}">
                    <a16:rowId xmlns:a16="http://schemas.microsoft.com/office/drawing/2014/main" xmlns="" val="10003"/>
                  </a:ext>
                </a:extLst>
              </a:tr>
              <a:tr h="175895">
                <a:tc>
                  <a:txBody>
                    <a:bodyPr/>
                    <a:lstStyle/>
                    <a:p>
                      <a:pPr algn="r">
                        <a:lnSpc>
                          <a:spcPct val="115000"/>
                        </a:lnSpc>
                        <a:spcAft>
                          <a:spcPts val="0"/>
                        </a:spcAft>
                      </a:pPr>
                      <a:r>
                        <a:rPr lang="ru-RU" sz="1200" dirty="0">
                          <a:effectLst/>
                          <a:latin typeface="Times New Roman" pitchFamily="18" charset="0"/>
                          <a:cs typeface="Times New Roman" pitchFamily="18" charset="0"/>
                        </a:rPr>
                        <a:t>Итого</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9</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100" dirty="0">
                          <a:effectLst/>
                          <a:latin typeface="Times New Roman" pitchFamily="18" charset="0"/>
                          <a:ea typeface="Calibri"/>
                          <a:cs typeface="Times New Roman" pitchFamily="18" charset="0"/>
                        </a:rPr>
                        <a:t>2</a:t>
                      </a: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mn-ea"/>
                          <a:cs typeface="Times New Roman" pitchFamily="18" charset="0"/>
                        </a:rPr>
                        <a:t>+2</a:t>
                      </a:r>
                      <a:endParaRPr lang="ru-RU" sz="11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4013413665"/>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6</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057754" cy="7940635"/>
          </a:xfrm>
          <a:prstGeom prst="rect">
            <a:avLst/>
          </a:prstGeom>
          <a:noFill/>
        </p:spPr>
        <p:txBody>
          <a:bodyPr wrap="square">
            <a:spAutoFit/>
          </a:bodyPr>
          <a:lstStyle/>
          <a:p>
            <a:r>
              <a:rPr lang="ru-RU" sz="1600" dirty="0">
                <a:latin typeface="Times New Roman" pitchFamily="18" charset="0"/>
                <a:cs typeface="Times New Roman" pitchFamily="18" charset="0"/>
              </a:rPr>
              <a:t>Комиссией Средне-Поволжского управления </a:t>
            </a:r>
            <a:r>
              <a:rPr lang="ru-RU" sz="1600" dirty="0" err="1">
                <a:latin typeface="Times New Roman" pitchFamily="18" charset="0"/>
                <a:cs typeface="Times New Roman" pitchFamily="18" charset="0"/>
              </a:rPr>
              <a:t>Ростехнадзора</a:t>
            </a:r>
            <a:r>
              <a:rPr lang="ru-RU" sz="1600" dirty="0">
                <a:latin typeface="Times New Roman" pitchFamily="18" charset="0"/>
                <a:cs typeface="Times New Roman" pitchFamily="18" charset="0"/>
              </a:rPr>
              <a:t> установлено, что </a:t>
            </a:r>
            <a:r>
              <a:rPr lang="ru-RU" sz="1600" b="1" dirty="0">
                <a:solidFill>
                  <a:srgbClr val="FF0000"/>
                </a:solidFill>
                <a:latin typeface="Times New Roman" pitchFamily="18" charset="0"/>
                <a:cs typeface="Times New Roman" pitchFamily="18" charset="0"/>
              </a:rPr>
              <a:t>технической причиной аварии</a:t>
            </a:r>
            <a:r>
              <a:rPr lang="ru-RU" sz="1600" dirty="0">
                <a:latin typeface="Times New Roman" pitchFamily="18" charset="0"/>
                <a:cs typeface="Times New Roman" pitchFamily="18" charset="0"/>
              </a:rPr>
              <a:t>, произошедшей на ОПО «Элеватор ООО «Тольяттинский комбинат пищевых продуктов», эксплуатируемом </a:t>
            </a:r>
            <a:r>
              <a:rPr lang="ru-RU" sz="1600" b="1" dirty="0">
                <a:latin typeface="Times New Roman" pitchFamily="18" charset="0"/>
                <a:cs typeface="Times New Roman" pitchFamily="18" charset="0"/>
              </a:rPr>
              <a:t>ООО «Тольяттинский комбинат пищевых продуктов» (Самарская обл.)</a:t>
            </a:r>
            <a:r>
              <a:rPr lang="ru-RU" sz="1600" dirty="0">
                <a:latin typeface="Times New Roman" pitchFamily="18" charset="0"/>
                <a:cs typeface="Times New Roman" pitchFamily="18" charset="0"/>
              </a:rPr>
              <a:t> </a:t>
            </a:r>
            <a:r>
              <a:rPr lang="ru-RU" sz="1600" b="1" dirty="0">
                <a:solidFill>
                  <a:srgbClr val="FF0000"/>
                </a:solidFill>
                <a:latin typeface="Times New Roman" pitchFamily="18" charset="0"/>
                <a:cs typeface="Times New Roman" pitchFamily="18" charset="0"/>
              </a:rPr>
              <a:t>явилось самосогревание и самовозгорание семян подсолнечника </a:t>
            </a:r>
            <a:r>
              <a:rPr lang="ru-RU" sz="1600" dirty="0">
                <a:latin typeface="Times New Roman" pitchFamily="18" charset="0"/>
                <a:cs typeface="Times New Roman" pitchFamily="18" charset="0"/>
              </a:rPr>
              <a:t>или примесей, содержащихся в объеме сырья, вследствие отклонения от технологического режима.</a:t>
            </a:r>
          </a:p>
          <a:p>
            <a:r>
              <a:rPr lang="ru-RU" sz="1600" dirty="0">
                <a:latin typeface="Times New Roman" pitchFamily="18" charset="0"/>
                <a:cs typeface="Times New Roman" pitchFamily="18" charset="0"/>
              </a:rPr>
              <a:t>К </a:t>
            </a:r>
            <a:r>
              <a:rPr lang="ru-RU" sz="1600" b="1" dirty="0">
                <a:solidFill>
                  <a:srgbClr val="00B050"/>
                </a:solidFill>
                <a:latin typeface="Times New Roman" pitchFamily="18" charset="0"/>
                <a:cs typeface="Times New Roman" pitchFamily="18" charset="0"/>
              </a:rPr>
              <a:t>организационным причинам </a:t>
            </a:r>
            <a:r>
              <a:rPr lang="ru-RU" sz="1600" dirty="0">
                <a:latin typeface="Times New Roman" pitchFamily="18" charset="0"/>
                <a:cs typeface="Times New Roman" pitchFamily="18" charset="0"/>
              </a:rPr>
              <a:t>комиссией отнесено:</a:t>
            </a:r>
          </a:p>
          <a:p>
            <a:r>
              <a:rPr lang="ru-RU" sz="1600" dirty="0">
                <a:latin typeface="Times New Roman" pitchFamily="18" charset="0"/>
                <a:cs typeface="Times New Roman" pitchFamily="18" charset="0"/>
              </a:rPr>
              <a:t>неосуществление производственного контроля ответственными лицами;</a:t>
            </a:r>
          </a:p>
          <a:p>
            <a:r>
              <a:rPr lang="ru-RU" sz="1600" dirty="0">
                <a:latin typeface="Times New Roman" pitchFamily="18" charset="0"/>
                <a:cs typeface="Times New Roman" pitchFamily="18" charset="0"/>
              </a:rPr>
              <a:t>нарушение технологического регламента приемки, хранения и доведения сырья до необходимых кондиций элеватора хранения масличных культур;</a:t>
            </a:r>
          </a:p>
          <a:p>
            <a:r>
              <a:rPr lang="ru-RU" sz="1600" dirty="0">
                <a:latin typeface="Times New Roman" pitchFamily="18" charset="0"/>
                <a:cs typeface="Times New Roman" pitchFamily="18" charset="0"/>
              </a:rPr>
              <a:t>отсутствие организации контроля газовой среды в свободных объемах силоса для своевременного обнаружения очагов самосогревания (со дня поступления сырья на объект и в течение всего периода его хранения (временного размещения);</a:t>
            </a:r>
          </a:p>
          <a:p>
            <a:r>
              <a:rPr lang="ru-RU" sz="1600" dirty="0">
                <a:latin typeface="Times New Roman" pitchFamily="18" charset="0"/>
                <a:cs typeface="Times New Roman" pitchFamily="18" charset="0"/>
              </a:rPr>
              <a:t>отсутствие центральной </a:t>
            </a:r>
            <a:r>
              <a:rPr lang="ru-RU" sz="1600" dirty="0" err="1">
                <a:latin typeface="Times New Roman" pitchFamily="18" charset="0"/>
                <a:cs typeface="Times New Roman" pitchFamily="18" charset="0"/>
              </a:rPr>
              <a:t>термоподвески</a:t>
            </a:r>
            <a:r>
              <a:rPr lang="ru-RU" sz="1600" dirty="0">
                <a:latin typeface="Times New Roman" pitchFamily="18" charset="0"/>
                <a:cs typeface="Times New Roman" pitchFamily="18" charset="0"/>
              </a:rPr>
              <a:t> в силосе;</a:t>
            </a:r>
          </a:p>
          <a:p>
            <a:r>
              <a:rPr lang="ru-RU" sz="1600" dirty="0">
                <a:latin typeface="Times New Roman" pitchFamily="18" charset="0"/>
                <a:cs typeface="Times New Roman" pitchFamily="18" charset="0"/>
              </a:rPr>
              <a:t>неосуществление вентилирования крышными вентиляторами;</a:t>
            </a:r>
          </a:p>
          <a:p>
            <a:r>
              <a:rPr lang="ru-RU" sz="1600" dirty="0">
                <a:latin typeface="Times New Roman" pitchFamily="18" charset="0"/>
                <a:cs typeface="Times New Roman" pitchFamily="18" charset="0"/>
              </a:rPr>
              <a:t>применение зерновой системы, не обеспечивающей техническую возможность аварийной выгрузки семян подсолнечника при аварийной ситуации;</a:t>
            </a:r>
          </a:p>
          <a:p>
            <a:r>
              <a:rPr lang="ru-RU" sz="1600" dirty="0">
                <a:latin typeface="Times New Roman" pitchFamily="18" charset="0"/>
                <a:cs typeface="Times New Roman" pitchFamily="18" charset="0"/>
              </a:rPr>
              <a:t>применение конструктивной схемы фундаментной части, которая исключает наличие «</a:t>
            </a:r>
            <a:r>
              <a:rPr lang="ru-RU" sz="1600" dirty="0" err="1">
                <a:latin typeface="Times New Roman" pitchFamily="18" charset="0"/>
                <a:cs typeface="Times New Roman" pitchFamily="18" charset="0"/>
              </a:rPr>
              <a:t>подсилосного</a:t>
            </a:r>
            <a:r>
              <a:rPr lang="ru-RU" sz="1600" dirty="0">
                <a:latin typeface="Times New Roman" pitchFamily="18" charset="0"/>
                <a:cs typeface="Times New Roman" pitchFamily="18" charset="0"/>
              </a:rPr>
              <a:t>» этажа или нижней транспортной галереи, для аварийного сброса семян подсолнечника.</a:t>
            </a:r>
          </a:p>
          <a:p>
            <a:r>
              <a:rPr lang="ru-RU" sz="1600" dirty="0">
                <a:latin typeface="Times New Roman" pitchFamily="18" charset="0"/>
                <a:cs typeface="Times New Roman" pitchFamily="18" charset="0"/>
              </a:rPr>
              <a:t>Анализ установленных комиссиями нарушений связанных с ведением технологических процессов на поднадзорных объектах дает основания полагать и о возможно неверной идентификации объектов растительного сырья, на что целесообразно обратить внимание организаций, эксплуатирующие такие объекты.</a:t>
            </a:r>
          </a:p>
          <a:p>
            <a:endParaRPr lang="ru-RU" dirty="0"/>
          </a:p>
          <a:p>
            <a:endParaRPr lang="ru-RU" dirty="0"/>
          </a:p>
          <a:p>
            <a:endParaRPr lang="ru-RU" dirty="0"/>
          </a:p>
          <a:p>
            <a:endParaRPr lang="ru-RU" dirty="0"/>
          </a:p>
          <a:p>
            <a:endParaRPr lang="ru-RU" dirty="0"/>
          </a:p>
          <a:p>
            <a:endParaRPr lang="ru-RU" dirty="0"/>
          </a:p>
          <a:p>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2023906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7</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057754" cy="2369880"/>
          </a:xfrm>
          <a:prstGeom prst="rect">
            <a:avLst/>
          </a:prstGeom>
          <a:noFill/>
        </p:spPr>
        <p:txBody>
          <a:bodyPr wrap="square">
            <a:spAutoFit/>
          </a:bodyPr>
          <a:lstStyle/>
          <a:p>
            <a:r>
              <a:rPr lang="ru-RU" sz="1600" b="1" dirty="0">
                <a:solidFill>
                  <a:srgbClr val="FF0000"/>
                </a:solidFill>
                <a:latin typeface="Times New Roman" pitchFamily="18" charset="0"/>
                <a:cs typeface="Times New Roman" pitchFamily="18" charset="0"/>
              </a:rPr>
              <a:t>        08.08.2026</a:t>
            </a:r>
            <a:r>
              <a:rPr lang="ru-RU" sz="1600" dirty="0">
                <a:solidFill>
                  <a:srgbClr val="FF0000"/>
                </a:solidFill>
                <a:latin typeface="Times New Roman" pitchFamily="18" charset="0"/>
                <a:cs typeface="Times New Roman" pitchFamily="18" charset="0"/>
              </a:rPr>
              <a:t> </a:t>
            </a:r>
            <a:r>
              <a:rPr lang="ru-RU" sz="1600" dirty="0">
                <a:latin typeface="Times New Roman" pitchFamily="18" charset="0"/>
                <a:cs typeface="Times New Roman" pitchFamily="18" charset="0"/>
              </a:rPr>
              <a:t>на ОПО «Элеватор» (III класс опасности), эксплуатируемом                          </a:t>
            </a:r>
            <a:r>
              <a:rPr lang="ru-RU" sz="1600" b="1" dirty="0">
                <a:latin typeface="Times New Roman" pitchFamily="18" charset="0"/>
                <a:cs typeface="Times New Roman" pitchFamily="18" charset="0"/>
              </a:rPr>
              <a:t>ОАО «Белгородский экспериментальный завод рыбных комбикормов»,</a:t>
            </a:r>
            <a:r>
              <a:rPr lang="ru-RU" sz="1600" dirty="0">
                <a:latin typeface="Times New Roman" pitchFamily="18" charset="0"/>
                <a:cs typeface="Times New Roman" pitchFamily="18" charset="0"/>
              </a:rPr>
              <a:t> произошло разрушение металлического силоса из сборных металлических конструкций с конусным днищем вместимостью 1000 тонн, в результате произошел неконтролируемый выпуск зерна пшеницы на асфальт перед площадкой силосов. Рядом стоящие силосы не повреждены. Пострадавшие отсутствуют. Предварительная причина: нарушение порядка проведения работ и ведения технологических процессов.</a:t>
            </a:r>
          </a:p>
          <a:p>
            <a:endParaRPr lang="ru-RU" dirty="0"/>
          </a:p>
          <a:p>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874116653"/>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8</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057754" cy="1200329"/>
          </a:xfrm>
          <a:prstGeom prst="rect">
            <a:avLst/>
          </a:prstGeom>
          <a:noFill/>
        </p:spPr>
        <p:txBody>
          <a:bodyPr wrap="square">
            <a:spAutoFit/>
          </a:bodyPr>
          <a:lstStyle/>
          <a:p>
            <a:r>
              <a:rPr lang="ru-RU" dirty="0">
                <a:latin typeface="Times New Roman" pitchFamily="18" charset="0"/>
                <a:cs typeface="Times New Roman" pitchFamily="18" charset="0"/>
              </a:rPr>
              <a:t>Динамика событий по видам аварий на объектах растительного сырья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 сравнении с 2023 г. представлена в таблице №4. </a:t>
            </a:r>
          </a:p>
          <a:p>
            <a:endParaRPr lang="ru-RU" dirty="0"/>
          </a:p>
          <a:p>
            <a:r>
              <a:rPr lang="ru-RU" dirty="0">
                <a:latin typeface="Times New Roman" pitchFamily="18" charset="0"/>
                <a:cs typeface="Times New Roman" pitchFamily="18" charset="0"/>
              </a:rPr>
              <a:t>                                                                                                                    Таблица №4</a:t>
            </a:r>
          </a:p>
        </p:txBody>
      </p:sp>
      <p:graphicFrame>
        <p:nvGraphicFramePr>
          <p:cNvPr id="10" name="Таблица 9"/>
          <p:cNvGraphicFramePr>
            <a:graphicFrameLocks noGrp="1"/>
          </p:cNvGraphicFramePr>
          <p:nvPr>
            <p:extLst>
              <p:ext uri="{D42A27DB-BD31-4B8C-83A1-F6EECF244321}">
                <p14:modId xmlns:p14="http://schemas.microsoft.com/office/powerpoint/2010/main" val="1328593282"/>
              </p:ext>
            </p:extLst>
          </p:nvPr>
        </p:nvGraphicFramePr>
        <p:xfrm>
          <a:off x="827584" y="2004806"/>
          <a:ext cx="8157507" cy="1776222"/>
        </p:xfrm>
        <a:graphic>
          <a:graphicData uri="http://schemas.openxmlformats.org/drawingml/2006/table">
            <a:tbl>
              <a:tblPr firstRow="1" firstCol="1" bandRow="1">
                <a:tableStyleId>{5C22544A-7EE6-4342-B048-85BDC9FD1C3A}</a:tableStyleId>
              </a:tblPr>
              <a:tblGrid>
                <a:gridCol w="3909686">
                  <a:extLst>
                    <a:ext uri="{9D8B030D-6E8A-4147-A177-3AD203B41FA5}">
                      <a16:colId xmlns:a16="http://schemas.microsoft.com/office/drawing/2014/main" xmlns="" val="20000"/>
                    </a:ext>
                  </a:extLst>
                </a:gridCol>
                <a:gridCol w="875716">
                  <a:extLst>
                    <a:ext uri="{9D8B030D-6E8A-4147-A177-3AD203B41FA5}">
                      <a16:colId xmlns:a16="http://schemas.microsoft.com/office/drawing/2014/main" xmlns="" val="20001"/>
                    </a:ext>
                  </a:extLst>
                </a:gridCol>
                <a:gridCol w="776654">
                  <a:extLst>
                    <a:ext uri="{9D8B030D-6E8A-4147-A177-3AD203B41FA5}">
                      <a16:colId xmlns:a16="http://schemas.microsoft.com/office/drawing/2014/main" xmlns="" val="20002"/>
                    </a:ext>
                  </a:extLst>
                </a:gridCol>
                <a:gridCol w="776654">
                  <a:extLst>
                    <a:ext uri="{9D8B030D-6E8A-4147-A177-3AD203B41FA5}">
                      <a16:colId xmlns:a16="http://schemas.microsoft.com/office/drawing/2014/main" xmlns="" val="20003"/>
                    </a:ext>
                  </a:extLst>
                </a:gridCol>
                <a:gridCol w="776654">
                  <a:extLst>
                    <a:ext uri="{9D8B030D-6E8A-4147-A177-3AD203B41FA5}">
                      <a16:colId xmlns:a16="http://schemas.microsoft.com/office/drawing/2014/main" xmlns="" val="20004"/>
                    </a:ext>
                  </a:extLst>
                </a:gridCol>
                <a:gridCol w="1042143">
                  <a:extLst>
                    <a:ext uri="{9D8B030D-6E8A-4147-A177-3AD203B41FA5}">
                      <a16:colId xmlns:a16="http://schemas.microsoft.com/office/drawing/2014/main" xmlns="" val="20005"/>
                    </a:ext>
                  </a:extLst>
                </a:gridCol>
              </a:tblGrid>
              <a:tr h="200025">
                <a:tc>
                  <a:txBody>
                    <a:bodyPr/>
                    <a:lstStyle/>
                    <a:p>
                      <a:pPr algn="ctr">
                        <a:lnSpc>
                          <a:spcPct val="115000"/>
                        </a:lnSpc>
                        <a:spcAft>
                          <a:spcPts val="0"/>
                        </a:spcAft>
                      </a:pPr>
                      <a:r>
                        <a:rPr lang="ru-RU" sz="1200" dirty="0">
                          <a:effectLst/>
                        </a:rPr>
                        <a:t>Виды аварий</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rPr>
                        <a:t>2023 г.</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rPr>
                        <a:t>2024 г.</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rPr>
                        <a:t>2025 г.</a:t>
                      </a:r>
                      <a:endParaRPr lang="ru-RU" sz="1100" dirty="0">
                        <a:effectLst/>
                        <a:latin typeface="+mn-lt"/>
                        <a:ea typeface="Calibri"/>
                        <a:cs typeface="Times New Roman"/>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b="1" dirty="0">
                          <a:effectLst/>
                        </a:rPr>
                        <a:t>9 мес. 2026г.</a:t>
                      </a:r>
                      <a:endParaRPr lang="ru-RU" sz="1200" b="1" dirty="0">
                        <a:effectLst/>
                        <a:latin typeface="+mn-lt"/>
                        <a:ea typeface="Calibri"/>
                        <a:cs typeface="Times New Roman"/>
                      </a:endParaRPr>
                    </a:p>
                    <a:p>
                      <a:pPr algn="ctr">
                        <a:lnSpc>
                          <a:spcPct val="115000"/>
                        </a:lnSpc>
                        <a:spcAft>
                          <a:spcPts val="0"/>
                        </a:spcAft>
                      </a:pP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rPr>
                        <a:t>Рост/</a:t>
                      </a:r>
                      <a:endParaRPr lang="ru-RU" sz="1100">
                        <a:effectLst/>
                      </a:endParaRPr>
                    </a:p>
                    <a:p>
                      <a:pPr algn="ctr">
                        <a:lnSpc>
                          <a:spcPct val="115000"/>
                        </a:lnSpc>
                        <a:spcAft>
                          <a:spcPts val="0"/>
                        </a:spcAft>
                      </a:pPr>
                      <a:r>
                        <a:rPr lang="ru-RU" sz="1200">
                          <a:effectLst/>
                        </a:rPr>
                        <a:t>Снижение (+/-)</a:t>
                      </a:r>
                      <a:endParaRPr lang="ru-RU" sz="110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0"/>
                  </a:ext>
                </a:extLst>
              </a:tr>
              <a:tr h="323850">
                <a:tc>
                  <a:txBody>
                    <a:bodyPr/>
                    <a:lstStyle/>
                    <a:p>
                      <a:pPr>
                        <a:lnSpc>
                          <a:spcPct val="115000"/>
                        </a:lnSpc>
                        <a:spcAft>
                          <a:spcPts val="0"/>
                        </a:spcAft>
                      </a:pPr>
                      <a:r>
                        <a:rPr lang="ru-RU" sz="1200" dirty="0">
                          <a:effectLst/>
                        </a:rPr>
                        <a:t>Повреждение, разрушение зданий (сооружений), технических устройств</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rPr>
                        <a:t>8</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rPr>
                        <a:t>1</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a:t>
                      </a: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1</a:t>
                      </a:r>
                    </a:p>
                  </a:txBody>
                  <a:tcPr marL="68580" marR="68580" marT="0" marB="0" anchor="ctr"/>
                </a:tc>
                <a:tc>
                  <a:txBody>
                    <a:bodyPr/>
                    <a:lstStyle/>
                    <a:p>
                      <a:pPr algn="ctr">
                        <a:lnSpc>
                          <a:spcPct val="115000"/>
                        </a:lnSpc>
                        <a:spcAft>
                          <a:spcPts val="0"/>
                        </a:spcAft>
                      </a:pPr>
                      <a:r>
                        <a:rPr lang="ru-RU" sz="1200" dirty="0">
                          <a:effectLst/>
                          <a:latin typeface="+mn-lt"/>
                          <a:ea typeface="+mn-ea"/>
                          <a:cs typeface="+mn-cs"/>
                        </a:rPr>
                        <a:t>+1</a:t>
                      </a:r>
                      <a:endParaRPr lang="ru-RU"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1"/>
                  </a:ext>
                </a:extLst>
              </a:tr>
              <a:tr h="257175">
                <a:tc>
                  <a:txBody>
                    <a:bodyPr/>
                    <a:lstStyle/>
                    <a:p>
                      <a:pPr>
                        <a:lnSpc>
                          <a:spcPct val="115000"/>
                        </a:lnSpc>
                        <a:spcAft>
                          <a:spcPts val="0"/>
                        </a:spcAft>
                      </a:pPr>
                      <a:r>
                        <a:rPr lang="ru-RU" sz="1200">
                          <a:effectLst/>
                        </a:rPr>
                        <a:t>Неконтролируемый взрыв</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rPr>
                        <a:t>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rPr>
                        <a:t>-</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a:t>
                      </a: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a:t>
                      </a:r>
                    </a:p>
                  </a:txBody>
                  <a:tcPr marL="68580" marR="68580" marT="0" marB="0" anchor="ctr"/>
                </a:tc>
                <a:tc>
                  <a:txBody>
                    <a:bodyPr/>
                    <a:lstStyle/>
                    <a:p>
                      <a:pPr algn="ctr">
                        <a:lnSpc>
                          <a:spcPct val="115000"/>
                        </a:lnSpc>
                        <a:spcAft>
                          <a:spcPts val="0"/>
                        </a:spcAft>
                      </a:pPr>
                      <a:r>
                        <a:rPr lang="ru-RU" sz="1200" dirty="0">
                          <a:effectLst/>
                        </a:rPr>
                        <a:t>-</a:t>
                      </a:r>
                      <a:endParaRPr lang="ru-RU"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2"/>
                  </a:ext>
                </a:extLst>
              </a:tr>
              <a:tr h="257175">
                <a:tc>
                  <a:txBody>
                    <a:bodyPr/>
                    <a:lstStyle/>
                    <a:p>
                      <a:pPr>
                        <a:lnSpc>
                          <a:spcPct val="115000"/>
                        </a:lnSpc>
                        <a:spcAft>
                          <a:spcPts val="0"/>
                        </a:spcAft>
                      </a:pPr>
                      <a:r>
                        <a:rPr lang="ru-RU" sz="1200" dirty="0">
                          <a:effectLst/>
                        </a:rPr>
                        <a:t>Отклонение от технологического режима</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rPr>
                        <a:t>-</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rPr>
                        <a:t>-</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a:t>
                      </a: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1</a:t>
                      </a: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+1</a:t>
                      </a:r>
                    </a:p>
                  </a:txBody>
                  <a:tcPr marL="68580" marR="68580" marT="0" marB="0" anchor="ctr"/>
                </a:tc>
                <a:extLst>
                  <a:ext uri="{0D108BD9-81ED-4DB2-BD59-A6C34878D82A}">
                    <a16:rowId xmlns:a16="http://schemas.microsoft.com/office/drawing/2014/main" xmlns="" val="10003"/>
                  </a:ext>
                </a:extLst>
              </a:tr>
              <a:tr h="175895">
                <a:tc>
                  <a:txBody>
                    <a:bodyPr/>
                    <a:lstStyle/>
                    <a:p>
                      <a:pPr algn="r">
                        <a:lnSpc>
                          <a:spcPct val="115000"/>
                        </a:lnSpc>
                        <a:spcAft>
                          <a:spcPts val="0"/>
                        </a:spcAft>
                      </a:pPr>
                      <a:r>
                        <a:rPr lang="ru-RU" sz="1200" dirty="0">
                          <a:effectLst/>
                        </a:rPr>
                        <a:t>Итого</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dirty="0">
                          <a:effectLst/>
                        </a:rPr>
                        <a:t>9</a:t>
                      </a:r>
                      <a:endParaRPr lang="ru-RU" sz="11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200">
                          <a:effectLst/>
                        </a:rPr>
                        <a:t>1</a:t>
                      </a:r>
                      <a:endParaRPr lang="ru-RU" sz="11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a:t>
                      </a:r>
                    </a:p>
                  </a:txBody>
                  <a:tcPr marL="68580" marR="68580" marT="0" marB="0" anchor="ctr"/>
                </a:tc>
                <a:tc>
                  <a:txBody>
                    <a:bodyPr/>
                    <a:lstStyle/>
                    <a:p>
                      <a:pPr algn="ctr">
                        <a:lnSpc>
                          <a:spcPct val="115000"/>
                        </a:lnSpc>
                        <a:spcAft>
                          <a:spcPts val="0"/>
                        </a:spcAft>
                      </a:pPr>
                      <a:r>
                        <a:rPr lang="ru-RU" sz="1100" dirty="0">
                          <a:effectLst/>
                          <a:latin typeface="Calibri"/>
                          <a:ea typeface="Calibri"/>
                          <a:cs typeface="Times New Roman"/>
                        </a:rPr>
                        <a:t>2</a:t>
                      </a:r>
                    </a:p>
                  </a:txBody>
                  <a:tcPr marL="68580" marR="68580" marT="0" marB="0" anchor="ctr"/>
                </a:tc>
                <a:tc>
                  <a:txBody>
                    <a:bodyPr/>
                    <a:lstStyle/>
                    <a:p>
                      <a:pPr algn="ctr">
                        <a:lnSpc>
                          <a:spcPct val="115000"/>
                        </a:lnSpc>
                        <a:spcAft>
                          <a:spcPts val="0"/>
                        </a:spcAft>
                      </a:pPr>
                      <a:r>
                        <a:rPr lang="ru-RU" sz="1200" dirty="0">
                          <a:effectLst/>
                          <a:latin typeface="+mn-lt"/>
                          <a:ea typeface="+mn-ea"/>
                          <a:cs typeface="+mn-cs"/>
                        </a:rPr>
                        <a:t>+2</a:t>
                      </a:r>
                      <a:endParaRPr lang="ru-RU" sz="1100" dirty="0">
                        <a:effectLst/>
                        <a:latin typeface="Calibri"/>
                        <a:ea typeface="Calibri"/>
                        <a:cs typeface="Times New Roman"/>
                      </a:endParaRPr>
                    </a:p>
                  </a:txBody>
                  <a:tcPr marL="68580" marR="68580" marT="0" marB="0" anchor="ct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2250452241"/>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9</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654014" y="1308105"/>
            <a:ext cx="8254878" cy="1282402"/>
          </a:xfrm>
          <a:prstGeom prst="rect">
            <a:avLst/>
          </a:prstGeom>
          <a:noFill/>
        </p:spPr>
        <p:txBody>
          <a:bodyPr wrap="square">
            <a:spAutoFit/>
          </a:bodyPr>
          <a:lstStyle/>
          <a:p>
            <a:r>
              <a:rPr lang="ru-RU" dirty="0">
                <a:latin typeface="Times New Roman" pitchFamily="18" charset="0"/>
                <a:cs typeface="Times New Roman" pitchFamily="18" charset="0"/>
              </a:rPr>
              <a:t>Динамика событий по основным травмирующим факторам в результате несчастного случая со смертельным исходом на объектах хранения и переработки растительного сырья в сравнении с 2023 г. приведена в таблице №5.</a:t>
            </a:r>
          </a:p>
          <a:p>
            <a:pPr>
              <a:lnSpc>
                <a:spcPts val="1400"/>
              </a:lnSpc>
            </a:pPr>
            <a:endParaRPr lang="ru-RU" dirty="0">
              <a:latin typeface="Times New Roman" pitchFamily="18" charset="0"/>
              <a:cs typeface="Times New Roman" pitchFamily="18" charset="0"/>
            </a:endParaRPr>
          </a:p>
          <a:p>
            <a:pPr>
              <a:lnSpc>
                <a:spcPts val="1400"/>
              </a:lnSpc>
            </a:pPr>
            <a:r>
              <a:rPr lang="ru-RU" dirty="0">
                <a:latin typeface="Times New Roman" pitchFamily="18" charset="0"/>
                <a:cs typeface="Times New Roman" pitchFamily="18" charset="0"/>
              </a:rPr>
              <a:t>                                                                                                                        Таблица №5</a:t>
            </a:r>
          </a:p>
        </p:txBody>
      </p:sp>
      <p:sp>
        <p:nvSpPr>
          <p:cNvPr id="8" name="Прямоугольник 7"/>
          <p:cNvSpPr/>
          <p:nvPr/>
        </p:nvSpPr>
        <p:spPr>
          <a:xfrm>
            <a:off x="747848" y="4420844"/>
            <a:ext cx="8161044" cy="274370"/>
          </a:xfrm>
          <a:prstGeom prst="rect">
            <a:avLst/>
          </a:prstGeom>
        </p:spPr>
        <p:txBody>
          <a:bodyPr wrap="square">
            <a:spAutoFit/>
          </a:bodyPr>
          <a:lstStyle/>
          <a:p>
            <a:pPr>
              <a:lnSpc>
                <a:spcPts val="1400"/>
              </a:lnSpc>
            </a:pPr>
            <a:r>
              <a:rPr lang="ru-RU" sz="1400" dirty="0"/>
              <a:t>* одно событие снято с учета (несчастный случай в ООО «Маслоэкстракционный завод «Амурский»</a:t>
            </a:r>
          </a:p>
        </p:txBody>
      </p:sp>
      <p:graphicFrame>
        <p:nvGraphicFramePr>
          <p:cNvPr id="9" name="Таблица 8"/>
          <p:cNvGraphicFramePr>
            <a:graphicFrameLocks noGrp="1"/>
          </p:cNvGraphicFramePr>
          <p:nvPr>
            <p:extLst>
              <p:ext uri="{D42A27DB-BD31-4B8C-83A1-F6EECF244321}">
                <p14:modId xmlns:p14="http://schemas.microsoft.com/office/powerpoint/2010/main" val="2600848594"/>
              </p:ext>
            </p:extLst>
          </p:nvPr>
        </p:nvGraphicFramePr>
        <p:xfrm>
          <a:off x="916234" y="2614518"/>
          <a:ext cx="7977775" cy="2818120"/>
        </p:xfrm>
        <a:graphic>
          <a:graphicData uri="http://schemas.openxmlformats.org/drawingml/2006/table">
            <a:tbl>
              <a:tblPr firstRow="1" firstCol="1" bandRow="1">
                <a:tableStyleId>{5C22544A-7EE6-4342-B048-85BDC9FD1C3A}</a:tableStyleId>
              </a:tblPr>
              <a:tblGrid>
                <a:gridCol w="4080927">
                  <a:extLst>
                    <a:ext uri="{9D8B030D-6E8A-4147-A177-3AD203B41FA5}">
                      <a16:colId xmlns:a16="http://schemas.microsoft.com/office/drawing/2014/main" xmlns="" val="20000"/>
                    </a:ext>
                  </a:extLst>
                </a:gridCol>
                <a:gridCol w="1086802">
                  <a:extLst>
                    <a:ext uri="{9D8B030D-6E8A-4147-A177-3AD203B41FA5}">
                      <a16:colId xmlns:a16="http://schemas.microsoft.com/office/drawing/2014/main" xmlns="" val="20001"/>
                    </a:ext>
                  </a:extLst>
                </a:gridCol>
                <a:gridCol w="895014">
                  <a:extLst>
                    <a:ext uri="{9D8B030D-6E8A-4147-A177-3AD203B41FA5}">
                      <a16:colId xmlns:a16="http://schemas.microsoft.com/office/drawing/2014/main" xmlns="" val="20002"/>
                    </a:ext>
                  </a:extLst>
                </a:gridCol>
                <a:gridCol w="895014">
                  <a:extLst>
                    <a:ext uri="{9D8B030D-6E8A-4147-A177-3AD203B41FA5}">
                      <a16:colId xmlns:a16="http://schemas.microsoft.com/office/drawing/2014/main" xmlns="" val="20003"/>
                    </a:ext>
                  </a:extLst>
                </a:gridCol>
                <a:gridCol w="1020018">
                  <a:extLst>
                    <a:ext uri="{9D8B030D-6E8A-4147-A177-3AD203B41FA5}">
                      <a16:colId xmlns:a16="http://schemas.microsoft.com/office/drawing/2014/main" xmlns="" val="20004"/>
                    </a:ext>
                  </a:extLst>
                </a:gridCol>
              </a:tblGrid>
              <a:tr h="720080">
                <a:tc>
                  <a:txBody>
                    <a:bodyPr/>
                    <a:lstStyle/>
                    <a:p>
                      <a:pPr algn="ctr">
                        <a:lnSpc>
                          <a:spcPct val="115000"/>
                        </a:lnSpc>
                        <a:spcAft>
                          <a:spcPts val="0"/>
                        </a:spcAft>
                      </a:pPr>
                      <a:r>
                        <a:rPr lang="ru-RU" sz="1200" dirty="0">
                          <a:effectLst/>
                          <a:latin typeface="Times New Roman" pitchFamily="18" charset="0"/>
                          <a:cs typeface="Times New Roman" pitchFamily="18" charset="0"/>
                        </a:rPr>
                        <a:t>Травмирующие факторы в результате несчастного случая </a:t>
                      </a:r>
                      <a:br>
                        <a:rPr lang="ru-RU" sz="1200" dirty="0">
                          <a:effectLst/>
                          <a:latin typeface="Times New Roman" pitchFamily="18" charset="0"/>
                          <a:cs typeface="Times New Roman" pitchFamily="18" charset="0"/>
                        </a:rPr>
                      </a:br>
                      <a:r>
                        <a:rPr lang="ru-RU" sz="1200" dirty="0">
                          <a:effectLst/>
                          <a:latin typeface="Times New Roman" pitchFamily="18" charset="0"/>
                          <a:cs typeface="Times New Roman" pitchFamily="18" charset="0"/>
                        </a:rPr>
                        <a:t>со смертельным исходом</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2023 г.</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2024 г.</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200" dirty="0">
                          <a:effectLst/>
                          <a:latin typeface="Times New Roman" pitchFamily="18" charset="0"/>
                          <a:cs typeface="Times New Roman" pitchFamily="18" charset="0"/>
                        </a:rPr>
                        <a:t>              2025 г.</a:t>
                      </a:r>
                      <a:endParaRPr lang="ru-RU" sz="1200" dirty="0">
                        <a:effectLst/>
                        <a:latin typeface="Times New Roman" pitchFamily="18" charset="0"/>
                        <a:ea typeface="Calibri"/>
                        <a:cs typeface="Times New Roman" pitchFamily="18" charset="0"/>
                      </a:endParaRPr>
                    </a:p>
                    <a:p>
                      <a:pPr algn="ctr">
                        <a:lnSpc>
                          <a:spcPct val="115000"/>
                        </a:lnSpc>
                        <a:spcAft>
                          <a:spcPts val="0"/>
                        </a:spcAft>
                      </a:pP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mn-ea"/>
                          <a:cs typeface="Times New Roman" pitchFamily="18" charset="0"/>
                        </a:rPr>
                        <a:t>9</a:t>
                      </a:r>
                      <a:r>
                        <a:rPr lang="ru-RU" sz="1200" baseline="0" dirty="0">
                          <a:effectLst/>
                          <a:latin typeface="Times New Roman" pitchFamily="18" charset="0"/>
                          <a:ea typeface="+mn-ea"/>
                          <a:cs typeface="Times New Roman" pitchFamily="18" charset="0"/>
                        </a:rPr>
                        <a:t> мес.2026 г.</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0"/>
                  </a:ext>
                </a:extLst>
              </a:tr>
              <a:tr h="391160">
                <a:tc>
                  <a:txBody>
                    <a:bodyPr/>
                    <a:lstStyle/>
                    <a:p>
                      <a:pPr>
                        <a:lnSpc>
                          <a:spcPct val="115000"/>
                        </a:lnSpc>
                        <a:spcAft>
                          <a:spcPts val="0"/>
                        </a:spcAft>
                      </a:pPr>
                      <a:r>
                        <a:rPr lang="ru-RU" sz="1200" dirty="0">
                          <a:effectLst/>
                          <a:latin typeface="Times New Roman" pitchFamily="18" charset="0"/>
                          <a:cs typeface="Times New Roman" pitchFamily="18" charset="0"/>
                        </a:rPr>
                        <a:t>Асфиксия (в результате попадания сыпучего продукта в дыхательные пути и др.)</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4</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mn-ea"/>
                          <a:cs typeface="Times New Roman" pitchFamily="18" charset="0"/>
                        </a:rPr>
                        <a:t>3</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1"/>
                  </a:ext>
                </a:extLst>
              </a:tr>
              <a:tr h="433705">
                <a:tc>
                  <a:txBody>
                    <a:bodyPr/>
                    <a:lstStyle/>
                    <a:p>
                      <a:pPr>
                        <a:lnSpc>
                          <a:spcPct val="115000"/>
                        </a:lnSpc>
                        <a:spcAft>
                          <a:spcPts val="0"/>
                        </a:spcAft>
                      </a:pPr>
                      <a:r>
                        <a:rPr lang="ru-RU" sz="1200" dirty="0">
                          <a:effectLst/>
                          <a:latin typeface="Times New Roman" pitchFamily="18" charset="0"/>
                          <a:cs typeface="Times New Roman" pitchFamily="18" charset="0"/>
                        </a:rPr>
                        <a:t>Падение с высоты в результате неудовлетворительной организации работ</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 -</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Calibri"/>
                          <a:cs typeface="Times New Roman" pitchFamily="18" charset="0"/>
                        </a:rPr>
                        <a:t>1</a:t>
                      </a: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2"/>
                  </a:ext>
                </a:extLst>
              </a:tr>
              <a:tr h="419100">
                <a:tc>
                  <a:txBody>
                    <a:bodyPr/>
                    <a:lstStyle/>
                    <a:p>
                      <a:pPr>
                        <a:lnSpc>
                          <a:spcPct val="115000"/>
                        </a:lnSpc>
                        <a:spcAft>
                          <a:spcPts val="0"/>
                        </a:spcAft>
                      </a:pPr>
                      <a:r>
                        <a:rPr lang="ru-RU" sz="1200" dirty="0" err="1">
                          <a:effectLst/>
                          <a:latin typeface="Times New Roman" pitchFamily="18" charset="0"/>
                          <a:cs typeface="Times New Roman" pitchFamily="18" charset="0"/>
                        </a:rPr>
                        <a:t>Травмирование</a:t>
                      </a:r>
                      <a:r>
                        <a:rPr lang="ru-RU" sz="1200" dirty="0">
                          <a:effectLst/>
                          <a:latin typeface="Times New Roman" pitchFamily="18" charset="0"/>
                          <a:cs typeface="Times New Roman" pitchFamily="18" charset="0"/>
                        </a:rPr>
                        <a:t> рабочими органами технических устройств (в том числе, механические травмы, термические ожоги)</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Calibri"/>
                          <a:cs typeface="Times New Roman" pitchFamily="18" charset="0"/>
                        </a:rPr>
                        <a:t>1</a:t>
                      </a: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3"/>
                  </a:ext>
                </a:extLst>
              </a:tr>
              <a:tr h="365760">
                <a:tc>
                  <a:txBody>
                    <a:bodyPr/>
                    <a:lstStyle/>
                    <a:p>
                      <a:pPr>
                        <a:lnSpc>
                          <a:spcPct val="115000"/>
                        </a:lnSpc>
                        <a:spcAft>
                          <a:spcPts val="0"/>
                        </a:spcAft>
                      </a:pPr>
                      <a:r>
                        <a:rPr lang="ru-RU" sz="1200" dirty="0" err="1">
                          <a:effectLst/>
                          <a:latin typeface="Times New Roman" pitchFamily="18" charset="0"/>
                          <a:cs typeface="Times New Roman" pitchFamily="18" charset="0"/>
                        </a:rPr>
                        <a:t>Травмирование</a:t>
                      </a:r>
                      <a:r>
                        <a:rPr lang="ru-RU" sz="1200" dirty="0">
                          <a:effectLst/>
                          <a:latin typeface="Times New Roman" pitchFamily="18" charset="0"/>
                          <a:cs typeface="Times New Roman" pitchFamily="18" charset="0"/>
                        </a:rPr>
                        <a:t> в результате аварии (взрыва) на ОПО </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Calibri"/>
                          <a:cs typeface="Times New Roman" pitchFamily="18" charset="0"/>
                        </a:rPr>
                        <a:t>-</a:t>
                      </a: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2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4"/>
                  </a:ext>
                </a:extLst>
              </a:tr>
              <a:tr h="247015">
                <a:tc>
                  <a:txBody>
                    <a:bodyPr/>
                    <a:lstStyle/>
                    <a:p>
                      <a:pPr algn="r">
                        <a:lnSpc>
                          <a:spcPct val="115000"/>
                        </a:lnSpc>
                        <a:spcAft>
                          <a:spcPts val="0"/>
                        </a:spcAft>
                      </a:pPr>
                      <a:r>
                        <a:rPr lang="ru-RU" sz="1200">
                          <a:effectLst/>
                          <a:latin typeface="Times New Roman" pitchFamily="18" charset="0"/>
                          <a:cs typeface="Times New Roman" pitchFamily="18" charset="0"/>
                        </a:rPr>
                        <a:t>Итого:</a:t>
                      </a:r>
                      <a:endParaRPr lang="ru-RU" sz="12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6</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2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Calibri"/>
                          <a:cs typeface="Times New Roman" pitchFamily="18" charset="0"/>
                        </a:rPr>
                        <a:t>2</a:t>
                      </a:r>
                    </a:p>
                  </a:txBody>
                  <a:tcPr marL="68580" marR="68580" marT="0" marB="0" anchor="ctr"/>
                </a:tc>
                <a:tc>
                  <a:txBody>
                    <a:bodyPr/>
                    <a:lstStyle/>
                    <a:p>
                      <a:pPr algn="ctr">
                        <a:lnSpc>
                          <a:spcPct val="115000"/>
                        </a:lnSpc>
                        <a:spcAft>
                          <a:spcPts val="0"/>
                        </a:spcAft>
                      </a:pPr>
                      <a:r>
                        <a:rPr lang="ru-RU" sz="1200" dirty="0">
                          <a:effectLst/>
                          <a:latin typeface="Times New Roman" pitchFamily="18" charset="0"/>
                          <a:ea typeface="+mn-ea"/>
                          <a:cs typeface="Times New Roman" pitchFamily="18" charset="0"/>
                        </a:rPr>
                        <a:t>3</a:t>
                      </a:r>
                      <a:endParaRPr lang="ru-RU" sz="12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492993456"/>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10</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31436" y="728276"/>
            <a:ext cx="7873012" cy="7755969"/>
          </a:xfrm>
          <a:prstGeom prst="rect">
            <a:avLst/>
          </a:prstGeom>
          <a:noFill/>
        </p:spPr>
        <p:txBody>
          <a:bodyPr wrap="square">
            <a:spAutoFit/>
          </a:bodyPr>
          <a:lstStyle/>
          <a:p>
            <a:r>
              <a:rPr lang="ru-RU" dirty="0">
                <a:latin typeface="Times New Roman" pitchFamily="18" charset="0"/>
                <a:cs typeface="Times New Roman" pitchFamily="18" charset="0"/>
              </a:rPr>
              <a:t>       </a:t>
            </a:r>
            <a:r>
              <a:rPr lang="ru-RU" sz="1600" dirty="0">
                <a:latin typeface="Times New Roman" pitchFamily="18" charset="0"/>
                <a:cs typeface="Times New Roman" pitchFamily="18" charset="0"/>
              </a:rPr>
              <a:t>Динамика событий по основным травмирующим факторам в результате несчастных случаев со смертельным исходом на объектах растительного сырья в сравнении с аналогичным периодом 2025 года приведена в таблице № 6.</a:t>
            </a:r>
          </a:p>
          <a:p>
            <a:endParaRPr lang="ru-RU" sz="1600" dirty="0">
              <a:latin typeface="Times New Roman" pitchFamily="18" charset="0"/>
              <a:cs typeface="Times New Roman" pitchFamily="18" charset="0"/>
            </a:endParaRPr>
          </a:p>
          <a:p>
            <a:endParaRPr lang="ru-RU" dirty="0">
              <a:latin typeface="Times New Roman" pitchFamily="18" charset="0"/>
              <a:cs typeface="Times New Roman" pitchFamily="18" charset="0"/>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dirty="0"/>
          </a:p>
          <a:p>
            <a:endParaRPr lang="ru-RU" dirty="0"/>
          </a:p>
          <a:p>
            <a:endParaRPr lang="ru-RU" dirty="0"/>
          </a:p>
          <a:p>
            <a:pPr algn="just"/>
            <a:r>
              <a:rPr lang="ru-RU" sz="1600" dirty="0">
                <a:latin typeface="Times New Roman" pitchFamily="18" charset="0"/>
                <a:cs typeface="Times New Roman" pitchFamily="18" charset="0"/>
              </a:rPr>
              <a:t>Смертельное </a:t>
            </a:r>
            <a:r>
              <a:rPr lang="ru-RU" sz="1600" dirty="0" err="1">
                <a:latin typeface="Times New Roman" pitchFamily="18" charset="0"/>
                <a:cs typeface="Times New Roman" pitchFamily="18" charset="0"/>
              </a:rPr>
              <a:t>травмирование</a:t>
            </a:r>
            <a:r>
              <a:rPr lang="ru-RU" sz="1600" dirty="0">
                <a:latin typeface="Times New Roman" pitchFamily="18" charset="0"/>
                <a:cs typeface="Times New Roman" pitchFamily="18" charset="0"/>
              </a:rPr>
              <a:t> работников в отчетном периоде 2026 года произошло в организациях, поднадзорных Северо-Западному, Центральному и Верхне-Донскому управлениям </a:t>
            </a:r>
            <a:r>
              <a:rPr lang="ru-RU" sz="1600" dirty="0" err="1">
                <a:latin typeface="Times New Roman" pitchFamily="18" charset="0"/>
                <a:cs typeface="Times New Roman" pitchFamily="18" charset="0"/>
              </a:rPr>
              <a:t>Ростехнадзора</a:t>
            </a:r>
            <a:r>
              <a:rPr lang="ru-RU" sz="1600" dirty="0">
                <a:latin typeface="Times New Roman" pitchFamily="18" charset="0"/>
                <a:cs typeface="Times New Roman" pitchFamily="18" charset="0"/>
              </a:rPr>
              <a:t>, в результате механической асфиксии от закрытия просвета дыхательных путей сыпучими веществами. Большая часть смертельного травмирования 47% случаев (согласно таблицы 6) связана с попаданием сыпучего продукта в дыхательные пути и получением механических травм, вследствие травмирования рабочими органами технических устройств (в том числе, механические травмы, термические ожоги) – 38% случаев.</a:t>
            </a: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p:txBody>
      </p:sp>
      <p:graphicFrame>
        <p:nvGraphicFramePr>
          <p:cNvPr id="8" name="Таблица 7"/>
          <p:cNvGraphicFramePr>
            <a:graphicFrameLocks noGrp="1"/>
          </p:cNvGraphicFramePr>
          <p:nvPr>
            <p:extLst>
              <p:ext uri="{D42A27DB-BD31-4B8C-83A1-F6EECF244321}">
                <p14:modId xmlns:p14="http://schemas.microsoft.com/office/powerpoint/2010/main" val="3484845705"/>
              </p:ext>
            </p:extLst>
          </p:nvPr>
        </p:nvGraphicFramePr>
        <p:xfrm>
          <a:off x="731436" y="1640423"/>
          <a:ext cx="8015631" cy="3077210"/>
        </p:xfrm>
        <a:graphic>
          <a:graphicData uri="http://schemas.openxmlformats.org/drawingml/2006/table">
            <a:tbl>
              <a:tblPr firstRow="1" firstCol="1" bandRow="1">
                <a:tableStyleId>{5C22544A-7EE6-4342-B048-85BDC9FD1C3A}</a:tableStyleId>
              </a:tblPr>
              <a:tblGrid>
                <a:gridCol w="4076750">
                  <a:extLst>
                    <a:ext uri="{9D8B030D-6E8A-4147-A177-3AD203B41FA5}">
                      <a16:colId xmlns:a16="http://schemas.microsoft.com/office/drawing/2014/main" xmlns="" val="20000"/>
                    </a:ext>
                  </a:extLst>
                </a:gridCol>
                <a:gridCol w="1256851">
                  <a:extLst>
                    <a:ext uri="{9D8B030D-6E8A-4147-A177-3AD203B41FA5}">
                      <a16:colId xmlns:a16="http://schemas.microsoft.com/office/drawing/2014/main" xmlns="" val="20001"/>
                    </a:ext>
                  </a:extLst>
                </a:gridCol>
                <a:gridCol w="1143029">
                  <a:extLst>
                    <a:ext uri="{9D8B030D-6E8A-4147-A177-3AD203B41FA5}">
                      <a16:colId xmlns:a16="http://schemas.microsoft.com/office/drawing/2014/main" xmlns="" val="20002"/>
                    </a:ext>
                  </a:extLst>
                </a:gridCol>
                <a:gridCol w="1539001">
                  <a:extLst>
                    <a:ext uri="{9D8B030D-6E8A-4147-A177-3AD203B41FA5}">
                      <a16:colId xmlns:a16="http://schemas.microsoft.com/office/drawing/2014/main" xmlns="" val="20003"/>
                    </a:ext>
                  </a:extLst>
                </a:gridCol>
              </a:tblGrid>
              <a:tr h="601980">
                <a:tc>
                  <a:txBody>
                    <a:bodyPr/>
                    <a:lstStyle/>
                    <a:p>
                      <a:pPr algn="ctr">
                        <a:lnSpc>
                          <a:spcPct val="115000"/>
                        </a:lnSpc>
                        <a:spcAft>
                          <a:spcPts val="0"/>
                        </a:spcAft>
                      </a:pPr>
                      <a:r>
                        <a:rPr lang="ru-RU" sz="1200" dirty="0">
                          <a:effectLst/>
                          <a:latin typeface="Times New Roman" pitchFamily="18" charset="0"/>
                          <a:cs typeface="Times New Roman" pitchFamily="18" charset="0"/>
                        </a:rPr>
                        <a:t>Травмирующие факторы в результате несчастного случая </a:t>
                      </a:r>
                      <a:br>
                        <a:rPr lang="ru-RU" sz="1200" dirty="0">
                          <a:effectLst/>
                          <a:latin typeface="Times New Roman" pitchFamily="18" charset="0"/>
                          <a:cs typeface="Times New Roman" pitchFamily="18" charset="0"/>
                        </a:rPr>
                      </a:br>
                      <a:r>
                        <a:rPr lang="ru-RU" sz="1200" dirty="0">
                          <a:effectLst/>
                          <a:latin typeface="Times New Roman" pitchFamily="18" charset="0"/>
                          <a:cs typeface="Times New Roman" pitchFamily="18" charset="0"/>
                        </a:rPr>
                        <a:t>со смертельным исходом</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2025 г.</a:t>
                      </a:r>
                      <a:endParaRPr lang="ru-RU" sz="1100" dirty="0">
                        <a:effectLst/>
                        <a:latin typeface="Times New Roman" pitchFamily="18" charset="0"/>
                        <a:cs typeface="Times New Roman" pitchFamily="18" charset="0"/>
                      </a:endParaRPr>
                    </a:p>
                    <a:p>
                      <a:pPr algn="ctr">
                        <a:lnSpc>
                          <a:spcPct val="115000"/>
                        </a:lnSpc>
                        <a:spcAft>
                          <a:spcPts val="0"/>
                        </a:spcAft>
                      </a:pPr>
                      <a:r>
                        <a:rPr lang="ru-RU" sz="1000" dirty="0">
                          <a:effectLst/>
                          <a:latin typeface="Times New Roman" pitchFamily="18" charset="0"/>
                          <a:cs typeface="Times New Roman" pitchFamily="18" charset="0"/>
                        </a:rPr>
                        <a:t>(9 месяцев)</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2026 г.</a:t>
                      </a:r>
                      <a:endParaRPr lang="ru-RU" sz="1100" dirty="0">
                        <a:effectLst/>
                        <a:latin typeface="Times New Roman" pitchFamily="18" charset="0"/>
                        <a:cs typeface="Times New Roman" pitchFamily="18" charset="0"/>
                      </a:endParaRPr>
                    </a:p>
                    <a:p>
                      <a:pPr algn="ctr">
                        <a:lnSpc>
                          <a:spcPct val="115000"/>
                        </a:lnSpc>
                        <a:spcAft>
                          <a:spcPts val="0"/>
                        </a:spcAft>
                      </a:pPr>
                      <a:r>
                        <a:rPr lang="ru-RU" sz="1000" dirty="0">
                          <a:effectLst/>
                          <a:latin typeface="Times New Roman" pitchFamily="18" charset="0"/>
                          <a:cs typeface="Times New Roman" pitchFamily="18" charset="0"/>
                        </a:rPr>
                        <a:t>(9 месяцев)</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Рост/</a:t>
                      </a:r>
                      <a:br>
                        <a:rPr lang="ru-RU" sz="1200" dirty="0">
                          <a:effectLst/>
                          <a:latin typeface="Times New Roman" pitchFamily="18" charset="0"/>
                          <a:cs typeface="Times New Roman" pitchFamily="18" charset="0"/>
                        </a:rPr>
                      </a:br>
                      <a:r>
                        <a:rPr lang="ru-RU" sz="1200" dirty="0">
                          <a:effectLst/>
                          <a:latin typeface="Times New Roman" pitchFamily="18" charset="0"/>
                          <a:cs typeface="Times New Roman" pitchFamily="18" charset="0"/>
                        </a:rPr>
                        <a:t>Снижение (+/-)</a:t>
                      </a:r>
                      <a:endParaRPr lang="ru-RU" sz="11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0"/>
                  </a:ext>
                </a:extLst>
              </a:tr>
              <a:tr h="529590">
                <a:tc>
                  <a:txBody>
                    <a:bodyPr/>
                    <a:lstStyle/>
                    <a:p>
                      <a:pPr>
                        <a:lnSpc>
                          <a:spcPct val="115000"/>
                        </a:lnSpc>
                        <a:spcAft>
                          <a:spcPts val="0"/>
                        </a:spcAft>
                      </a:pPr>
                      <a:r>
                        <a:rPr lang="ru-RU" sz="1200" dirty="0">
                          <a:effectLst/>
                          <a:latin typeface="Times New Roman" pitchFamily="18" charset="0"/>
                          <a:cs typeface="Times New Roman" pitchFamily="18" charset="0"/>
                        </a:rPr>
                        <a:t>Асфиксия (в результате попадания сыпучего продукта в дыхательные пути и др.)</a:t>
                      </a:r>
                      <a:endParaRPr lang="ru-RU" sz="1100" dirty="0">
                        <a:effectLst/>
                        <a:latin typeface="Times New Roman" pitchFamily="18" charset="0"/>
                        <a:cs typeface="Times New Roman" pitchFamily="18" charset="0"/>
                      </a:endParaRPr>
                    </a:p>
                    <a:p>
                      <a:pPr>
                        <a:lnSpc>
                          <a:spcPct val="115000"/>
                        </a:lnSpc>
                        <a:spcAft>
                          <a:spcPts val="0"/>
                        </a:spcAft>
                      </a:pPr>
                      <a:r>
                        <a:rPr lang="ru-RU" sz="1000" dirty="0">
                          <a:effectLst/>
                          <a:latin typeface="Times New Roman" pitchFamily="18" charset="0"/>
                          <a:cs typeface="Times New Roman" pitchFamily="18" charset="0"/>
                        </a:rPr>
                        <a:t>(с 2017 года 16 случаев)</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0</a:t>
                      </a:r>
                      <a:endParaRPr lang="ru-RU" sz="11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3</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+3</a:t>
                      </a:r>
                      <a:endParaRPr lang="ru-RU" sz="11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1"/>
                  </a:ext>
                </a:extLst>
              </a:tr>
              <a:tr h="528320">
                <a:tc>
                  <a:txBody>
                    <a:bodyPr/>
                    <a:lstStyle/>
                    <a:p>
                      <a:pPr>
                        <a:lnSpc>
                          <a:spcPct val="115000"/>
                        </a:lnSpc>
                        <a:spcAft>
                          <a:spcPts val="0"/>
                        </a:spcAft>
                      </a:pPr>
                      <a:r>
                        <a:rPr lang="ru-RU" sz="1200" dirty="0">
                          <a:effectLst/>
                          <a:latin typeface="Times New Roman" pitchFamily="18" charset="0"/>
                          <a:cs typeface="Times New Roman" pitchFamily="18" charset="0"/>
                        </a:rPr>
                        <a:t>Падение с высоты в результате неудовлетворительной организации работ</a:t>
                      </a:r>
                      <a:endParaRPr lang="ru-RU" sz="1100" dirty="0">
                        <a:effectLst/>
                        <a:latin typeface="Times New Roman" pitchFamily="18" charset="0"/>
                        <a:cs typeface="Times New Roman" pitchFamily="18" charset="0"/>
                      </a:endParaRPr>
                    </a:p>
                    <a:p>
                      <a:pPr>
                        <a:lnSpc>
                          <a:spcPct val="115000"/>
                        </a:lnSpc>
                        <a:spcAft>
                          <a:spcPts val="0"/>
                        </a:spcAft>
                      </a:pPr>
                      <a:r>
                        <a:rPr lang="ru-RU" sz="1000" dirty="0">
                          <a:effectLst/>
                          <a:latin typeface="Times New Roman" pitchFamily="18" charset="0"/>
                          <a:cs typeface="Times New Roman" pitchFamily="18" charset="0"/>
                        </a:rPr>
                        <a:t>(с 2017 года 1 случай)</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0</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1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2"/>
                  </a:ext>
                </a:extLst>
              </a:tr>
              <a:tr h="745490">
                <a:tc>
                  <a:txBody>
                    <a:bodyPr/>
                    <a:lstStyle/>
                    <a:p>
                      <a:pPr>
                        <a:lnSpc>
                          <a:spcPct val="115000"/>
                        </a:lnSpc>
                        <a:spcAft>
                          <a:spcPts val="0"/>
                        </a:spcAft>
                      </a:pPr>
                      <a:r>
                        <a:rPr lang="ru-RU" sz="1200" dirty="0" err="1">
                          <a:effectLst/>
                          <a:latin typeface="Times New Roman" pitchFamily="18" charset="0"/>
                          <a:cs typeface="Times New Roman" pitchFamily="18" charset="0"/>
                        </a:rPr>
                        <a:t>Травмирование</a:t>
                      </a:r>
                      <a:r>
                        <a:rPr lang="ru-RU" sz="1200" dirty="0">
                          <a:effectLst/>
                          <a:latin typeface="Times New Roman" pitchFamily="18" charset="0"/>
                          <a:cs typeface="Times New Roman" pitchFamily="18" charset="0"/>
                        </a:rPr>
                        <a:t> рабочими органами технических устройств (в том числе, механические травмы, термические ожоги)</a:t>
                      </a:r>
                      <a:endParaRPr lang="ru-RU" sz="1100" dirty="0">
                        <a:effectLst/>
                        <a:latin typeface="Times New Roman" pitchFamily="18" charset="0"/>
                        <a:cs typeface="Times New Roman" pitchFamily="18" charset="0"/>
                      </a:endParaRPr>
                    </a:p>
                    <a:p>
                      <a:pPr>
                        <a:lnSpc>
                          <a:spcPct val="115000"/>
                        </a:lnSpc>
                        <a:spcAft>
                          <a:spcPts val="0"/>
                        </a:spcAft>
                      </a:pPr>
                      <a:r>
                        <a:rPr lang="ru-RU" sz="1000" dirty="0">
                          <a:effectLst/>
                          <a:latin typeface="Times New Roman" pitchFamily="18" charset="0"/>
                          <a:cs typeface="Times New Roman" pitchFamily="18" charset="0"/>
                        </a:rPr>
                        <a:t>(с 2017 года 13 случаев)</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1</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0</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-1</a:t>
                      </a:r>
                      <a:endParaRPr lang="ru-RU" sz="110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3"/>
                  </a:ext>
                </a:extLst>
              </a:tr>
              <a:tr h="448310">
                <a:tc>
                  <a:txBody>
                    <a:bodyPr/>
                    <a:lstStyle/>
                    <a:p>
                      <a:pPr>
                        <a:lnSpc>
                          <a:spcPct val="115000"/>
                        </a:lnSpc>
                        <a:spcAft>
                          <a:spcPts val="0"/>
                        </a:spcAft>
                      </a:pPr>
                      <a:r>
                        <a:rPr lang="ru-RU" sz="1200" dirty="0" err="1">
                          <a:effectLst/>
                          <a:latin typeface="Times New Roman" pitchFamily="18" charset="0"/>
                          <a:cs typeface="Times New Roman" pitchFamily="18" charset="0"/>
                        </a:rPr>
                        <a:t>Травмирование</a:t>
                      </a:r>
                      <a:r>
                        <a:rPr lang="ru-RU" sz="1200" dirty="0">
                          <a:effectLst/>
                          <a:latin typeface="Times New Roman" pitchFamily="18" charset="0"/>
                          <a:cs typeface="Times New Roman" pitchFamily="18" charset="0"/>
                        </a:rPr>
                        <a:t> в результате аварии (взрыва) на ОПО </a:t>
                      </a:r>
                      <a:r>
                        <a:rPr lang="ru-RU" sz="1000" dirty="0">
                          <a:effectLst/>
                          <a:latin typeface="Times New Roman" pitchFamily="18" charset="0"/>
                          <a:cs typeface="Times New Roman" pitchFamily="18" charset="0"/>
                        </a:rPr>
                        <a:t>(с 2017 года 4 случая)</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a:effectLst/>
                          <a:latin typeface="Times New Roman" pitchFamily="18" charset="0"/>
                          <a:cs typeface="Times New Roman" pitchFamily="18" charset="0"/>
                        </a:rPr>
                        <a:t>-</a:t>
                      </a:r>
                      <a:endParaRPr lang="ru-RU" sz="11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1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200" dirty="0">
                          <a:effectLst/>
                          <a:latin typeface="Times New Roman" pitchFamily="18" charset="0"/>
                          <a:cs typeface="Times New Roman" pitchFamily="18" charset="0"/>
                        </a:rPr>
                        <a:t>-</a:t>
                      </a:r>
                      <a:endParaRPr lang="ru-RU" sz="11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4"/>
                  </a:ext>
                </a:extLst>
              </a:tr>
            </a:tbl>
          </a:graphicData>
        </a:graphic>
      </p:graphicFrame>
      <p:sp>
        <p:nvSpPr>
          <p:cNvPr id="9" name="Rectangle 1"/>
          <p:cNvSpPr>
            <a:spLocks noChangeArrowheads="1"/>
          </p:cNvSpPr>
          <p:nvPr/>
        </p:nvSpPr>
        <p:spPr bwMode="auto">
          <a:xfrm>
            <a:off x="7308304" y="1348036"/>
            <a:ext cx="165618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Таблица №6</a:t>
            </a:r>
            <a:endParaRPr kumimoji="0" lang="ru-RU" sz="1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650890448"/>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11</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31436" y="728276"/>
            <a:ext cx="7873012" cy="6155531"/>
          </a:xfrm>
          <a:prstGeom prst="rect">
            <a:avLst/>
          </a:prstGeom>
          <a:noFill/>
        </p:spPr>
        <p:txBody>
          <a:bodyPr wrap="square">
            <a:spAutoFit/>
          </a:bodyPr>
          <a:lstStyle/>
          <a:p>
            <a:endParaRPr lang="ru-RU" sz="1600"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       Все зарегистрированные с начала 2026 года события аварийности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и смертельного травматизма происходят преимущественно на объектах растительного сырья III класса опасности, на ОПО IV класса опасности зарегистрирован один смертельный несчастный случай.</a:t>
            </a:r>
          </a:p>
          <a:p>
            <a:pPr algn="just"/>
            <a:r>
              <a:rPr lang="ru-RU" dirty="0">
                <a:latin typeface="Times New Roman" pitchFamily="18" charset="0"/>
                <a:cs typeface="Times New Roman" pitchFamily="18" charset="0"/>
              </a:rPr>
              <a:t>Зарегистрированные учетные события за 9 месяцев 2026 года характеризуются следующими обстоятельствами.</a:t>
            </a:r>
          </a:p>
          <a:p>
            <a:endParaRPr lang="ru-RU" dirty="0">
              <a:latin typeface="Times New Roman" pitchFamily="18" charset="0"/>
              <a:cs typeface="Times New Roman" pitchFamily="18" charset="0"/>
            </a:endParaRPr>
          </a:p>
          <a:p>
            <a:pPr algn="just"/>
            <a:r>
              <a:rPr lang="ru-RU" b="1" dirty="0">
                <a:solidFill>
                  <a:srgbClr val="FF0000"/>
                </a:solidFill>
                <a:latin typeface="Times New Roman" pitchFamily="18" charset="0"/>
                <a:cs typeface="Times New Roman" pitchFamily="18" charset="0"/>
              </a:rPr>
              <a:t>13.05.2026</a:t>
            </a:r>
            <a:r>
              <a:rPr lang="ru-RU" dirty="0">
                <a:latin typeface="Times New Roman" pitchFamily="18" charset="0"/>
                <a:cs typeface="Times New Roman" pitchFamily="18" charset="0"/>
              </a:rPr>
              <a:t> на опасном производственном объекте «Цех по производству комбикормов» (III класса опасности), эксплуатируемом ООО «Великие Луки- </a:t>
            </a:r>
            <a:r>
              <a:rPr lang="ru-RU" dirty="0" err="1">
                <a:latin typeface="Times New Roman" pitchFamily="18" charset="0"/>
                <a:cs typeface="Times New Roman" pitchFamily="18" charset="0"/>
              </a:rPr>
              <a:t>Зернопродукт</a:t>
            </a:r>
            <a:r>
              <a:rPr lang="ru-RU" dirty="0">
                <a:latin typeface="Times New Roman" pitchFamily="18" charset="0"/>
                <a:cs typeface="Times New Roman" pitchFamily="18" charset="0"/>
              </a:rPr>
              <a:t>» (г. Великие Луки, Псковская обл.), поднадзорном Северо- Западному управлению </a:t>
            </a:r>
            <a:r>
              <a:rPr lang="ru-RU" dirty="0" err="1">
                <a:latin typeface="Times New Roman" pitchFamily="18" charset="0"/>
                <a:cs typeface="Times New Roman" pitchFamily="18" charset="0"/>
              </a:rPr>
              <a:t>Ростехнадзора</a:t>
            </a:r>
            <a:r>
              <a:rPr lang="ru-RU" dirty="0">
                <a:latin typeface="Times New Roman" pitchFamily="18" charset="0"/>
                <a:cs typeface="Times New Roman" pitchFamily="18" charset="0"/>
              </a:rPr>
              <a:t>, произошел несчастный случай смертельным исходом, связанный с затягиванием в зерно работника при проведении работ по зачистке внутренних поверхностей железобетонного бункера в здании цеха по производству комбикормов от остатков зерна (пшеницы), в результате чего пострадавший получил травмы не совместимые с жизнью и скончался. </a:t>
            </a: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p:txBody>
      </p:sp>
    </p:spTree>
    <p:extLst>
      <p:ext uri="{BB962C8B-B14F-4D97-AF65-F5344CB8AC3E}">
        <p14:creationId xmlns:p14="http://schemas.microsoft.com/office/powerpoint/2010/main" val="3849079273"/>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12</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31436" y="728276"/>
            <a:ext cx="7873012" cy="7571303"/>
          </a:xfrm>
          <a:prstGeom prst="rect">
            <a:avLst/>
          </a:prstGeom>
          <a:noFill/>
        </p:spPr>
        <p:txBody>
          <a:bodyPr wrap="square">
            <a:spAutoFit/>
          </a:bodyPr>
          <a:lstStyle/>
          <a:p>
            <a:pPr algn="just"/>
            <a:r>
              <a:rPr lang="ru-RU" dirty="0">
                <a:latin typeface="Times New Roman" pitchFamily="18" charset="0"/>
                <a:cs typeface="Times New Roman" pitchFamily="18" charset="0"/>
              </a:rPr>
              <a:t>       По итогам завершённого расследования причин смертельного </a:t>
            </a:r>
            <a:r>
              <a:rPr lang="ru-RU" dirty="0" err="1">
                <a:latin typeface="Times New Roman" pitchFamily="18" charset="0"/>
                <a:cs typeface="Times New Roman" pitchFamily="18" charset="0"/>
              </a:rPr>
              <a:t>травмирования</a:t>
            </a:r>
            <a:r>
              <a:rPr lang="ru-RU" dirty="0">
                <a:latin typeface="Times New Roman" pitchFamily="18" charset="0"/>
                <a:cs typeface="Times New Roman" pitchFamily="18" charset="0"/>
              </a:rPr>
              <a:t> работника на ОПО «Цех по производству комбикормов», эксплуатируемом </a:t>
            </a:r>
            <a:r>
              <a:rPr lang="ru-RU" b="1" dirty="0">
                <a:latin typeface="Times New Roman" pitchFamily="18" charset="0"/>
                <a:cs typeface="Times New Roman" pitchFamily="18" charset="0"/>
              </a:rPr>
              <a:t>ООО «Великие Луки-</a:t>
            </a:r>
            <a:r>
              <a:rPr lang="ru-RU" b="1" dirty="0" err="1">
                <a:latin typeface="Times New Roman" pitchFamily="18" charset="0"/>
                <a:cs typeface="Times New Roman" pitchFamily="18" charset="0"/>
              </a:rPr>
              <a:t>Зернопродукт</a:t>
            </a:r>
            <a:r>
              <a:rPr lang="ru-RU" b="1" dirty="0">
                <a:latin typeface="Times New Roman" pitchFamily="18" charset="0"/>
                <a:cs typeface="Times New Roman" pitchFamily="18" charset="0"/>
              </a:rPr>
              <a:t>» (Псковская обл.)</a:t>
            </a:r>
            <a:r>
              <a:rPr lang="ru-RU" dirty="0">
                <a:latin typeface="Times New Roman" pitchFamily="18" charset="0"/>
                <a:cs typeface="Times New Roman" pitchFamily="18" charset="0"/>
              </a:rPr>
              <a:t>, комиссией Северо-Западного управления </a:t>
            </a:r>
            <a:r>
              <a:rPr lang="ru-RU" dirty="0" err="1">
                <a:latin typeface="Times New Roman" pitchFamily="18" charset="0"/>
                <a:cs typeface="Times New Roman" pitchFamily="18" charset="0"/>
              </a:rPr>
              <a:t>Ростехнадзора</a:t>
            </a:r>
            <a:r>
              <a:rPr lang="ru-RU" dirty="0">
                <a:latin typeface="Times New Roman" pitchFamily="18" charset="0"/>
                <a:cs typeface="Times New Roman" pitchFamily="18" charset="0"/>
              </a:rPr>
              <a:t> установлено, что основными организационно-техническими причинами явились:</a:t>
            </a:r>
          </a:p>
          <a:p>
            <a:r>
              <a:rPr lang="ru-RU" dirty="0">
                <a:latin typeface="Times New Roman" pitchFamily="18" charset="0"/>
                <a:cs typeface="Times New Roman" pitchFamily="18" charset="0"/>
              </a:rPr>
              <a:t>технологический регламент не соответствует требованиям, нарушены регламентированные условия хранения;</a:t>
            </a:r>
          </a:p>
          <a:p>
            <a:r>
              <a:rPr lang="ru-RU" dirty="0">
                <a:latin typeface="Times New Roman" pitchFamily="18" charset="0"/>
                <a:cs typeface="Times New Roman" pitchFamily="18" charset="0"/>
              </a:rPr>
              <a:t>не обеспечено оформление должным образом наряда-допуска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на проведение работ повышенной опасности;</a:t>
            </a:r>
          </a:p>
          <a:p>
            <a:r>
              <a:rPr lang="ru-RU" dirty="0">
                <a:latin typeface="Times New Roman" pitchFamily="18" charset="0"/>
                <a:cs typeface="Times New Roman" pitchFamily="18" charset="0"/>
              </a:rPr>
              <a:t>не получено письменное согласие лиц на спуск людей в силосы, </a:t>
            </a:r>
          </a:p>
          <a:p>
            <a:r>
              <a:rPr lang="ru-RU" dirty="0">
                <a:latin typeface="Times New Roman" pitchFamily="18" charset="0"/>
                <a:cs typeface="Times New Roman" pitchFamily="18" charset="0"/>
              </a:rPr>
              <a:t>не обеспечена в полном объеме подготовка места проведения работ: сигнальной и оградительной лентой не обозначена ограниченная зона проведения работ, на впускном и выпускном устройствах не вывешен плакат «Проход запрещен. Идет работа в силосах»;</a:t>
            </a:r>
          </a:p>
          <a:p>
            <a:r>
              <a:rPr lang="ru-RU" dirty="0">
                <a:latin typeface="Times New Roman" pitchFamily="18" charset="0"/>
                <a:cs typeface="Times New Roman" pitchFamily="18" charset="0"/>
              </a:rPr>
              <a:t>не осуществлен контроль за наличием средств индивидуальной защиты;</a:t>
            </a:r>
          </a:p>
          <a:p>
            <a:r>
              <a:rPr lang="ru-RU" dirty="0">
                <a:latin typeface="Times New Roman" pitchFamily="18" charset="0"/>
                <a:cs typeface="Times New Roman" pitchFamily="18" charset="0"/>
              </a:rPr>
              <a:t>не осуществлен контроль за наличием на месте производства работ ответственного руководителя работ, осуществляющего контролирующие функции;</a:t>
            </a:r>
          </a:p>
          <a:p>
            <a:r>
              <a:rPr lang="ru-RU" dirty="0">
                <a:latin typeface="Times New Roman" pitchFamily="18" charset="0"/>
                <a:cs typeface="Times New Roman" pitchFamily="18" charset="0"/>
              </a:rPr>
              <a:t>не обеспечена разработка внутреннего нормативного документа,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в котором установлены условия работы подрядных организаций с изложением требований по безопасному выполнению работ, организации допуска подрядной организации для выполнения работ на территории ОПО;</a:t>
            </a:r>
          </a:p>
          <a:p>
            <a:endParaRPr lang="ru-RU" b="1" dirty="0">
              <a:solidFill>
                <a:srgbClr val="FF0000"/>
              </a:solidFill>
              <a:latin typeface="Times New Roman" pitchFamily="18" charset="0"/>
              <a:cs typeface="Times New Roman" pitchFamily="18" charset="0"/>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p:txBody>
      </p:sp>
    </p:spTree>
    <p:extLst>
      <p:ext uri="{BB962C8B-B14F-4D97-AF65-F5344CB8AC3E}">
        <p14:creationId xmlns:p14="http://schemas.microsoft.com/office/powerpoint/2010/main" val="1129535726"/>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13</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31436" y="728276"/>
            <a:ext cx="7873012" cy="5078313"/>
          </a:xfrm>
          <a:prstGeom prst="rect">
            <a:avLst/>
          </a:prstGeom>
          <a:noFill/>
        </p:spPr>
        <p:txBody>
          <a:bodyPr wrap="square">
            <a:spAutoFit/>
          </a:bodyPr>
          <a:lstStyle/>
          <a:p>
            <a:r>
              <a:rPr lang="ru-RU" dirty="0">
                <a:latin typeface="Times New Roman" pitchFamily="18" charset="0"/>
                <a:cs typeface="Times New Roman" pitchFamily="18" charset="0"/>
              </a:rPr>
              <a:t>не обеспечена разработка инструкции по проведению работ по очистке бункеров (силосов) от остатков растительного сырья;</a:t>
            </a:r>
          </a:p>
          <a:p>
            <a:r>
              <a:rPr lang="ru-RU" dirty="0">
                <a:latin typeface="Times New Roman" pitchFamily="18" charset="0"/>
                <a:cs typeface="Times New Roman" pitchFamily="18" charset="0"/>
              </a:rPr>
              <a:t>не обеспечено предотвращение доступа на территорию ОПО объекта посторонних лиц.</a:t>
            </a:r>
          </a:p>
          <a:p>
            <a:r>
              <a:rPr lang="ru-RU" dirty="0">
                <a:latin typeface="Times New Roman" pitchFamily="18" charset="0"/>
                <a:cs typeface="Times New Roman" pitchFamily="18" charset="0"/>
              </a:rPr>
              <a:t>Анализ выявленных нарушений касательно неудовлетворительной организации производства работ и необеспечения контроля со стороны руководителей и специалистов подразделения за ходом выполнения работ, свидетельствуют также об игнорировании организациями, эксплуатирующими ОПО, должного проведения подготовки и аттестации работников в области промышленной безопасности, являющейся основополагающей в соответствии с требованиями Федерального закона от 21.07.1997 № 116-ФЗ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«О промышленной безопасности опасных производственных объектов».</a:t>
            </a:r>
          </a:p>
          <a:p>
            <a:endParaRPr lang="ru-RU" b="1" dirty="0">
              <a:solidFill>
                <a:srgbClr val="FF0000"/>
              </a:solidFill>
              <a:latin typeface="Times New Roman" pitchFamily="18" charset="0"/>
              <a:cs typeface="Times New Roman" pitchFamily="18" charset="0"/>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a:p>
            <a:endParaRPr lang="ru-RU" b="1" dirty="0">
              <a:solidFill>
                <a:srgbClr val="FF0000"/>
              </a:solidFill>
            </a:endParaRPr>
          </a:p>
        </p:txBody>
      </p:sp>
    </p:spTree>
    <p:extLst>
      <p:ext uri="{BB962C8B-B14F-4D97-AF65-F5344CB8AC3E}">
        <p14:creationId xmlns:p14="http://schemas.microsoft.com/office/powerpoint/2010/main" val="66267343"/>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14</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057754" cy="5355312"/>
          </a:xfrm>
          <a:prstGeom prst="rect">
            <a:avLst/>
          </a:prstGeom>
          <a:noFill/>
        </p:spPr>
        <p:txBody>
          <a:bodyPr wrap="square">
            <a:spAutoFit/>
          </a:bodyPr>
          <a:lstStyle/>
          <a:p>
            <a:r>
              <a:rPr lang="ru-RU" b="1" dirty="0">
                <a:solidFill>
                  <a:srgbClr val="FF0000"/>
                </a:solidFill>
                <a:latin typeface="Times New Roman" pitchFamily="18" charset="0"/>
                <a:cs typeface="Times New Roman" pitchFamily="18" charset="0"/>
              </a:rPr>
              <a:t>       16.09.2026</a:t>
            </a:r>
            <a:r>
              <a:rPr lang="ru-RU" dirty="0">
                <a:latin typeface="Times New Roman" pitchFamily="18" charset="0"/>
                <a:cs typeface="Times New Roman" pitchFamily="18" charset="0"/>
              </a:rPr>
              <a:t> на ОПО «Элеватор» III класса опасности, эксплуатируемом </a:t>
            </a:r>
            <a:r>
              <a:rPr lang="ru-RU" b="1" dirty="0">
                <a:latin typeface="Times New Roman" pitchFamily="18" charset="0"/>
                <a:cs typeface="Times New Roman" pitchFamily="18" charset="0"/>
              </a:rPr>
              <a:t>ООО «АГРО – ЭКСПЕРТ»</a:t>
            </a:r>
            <a:r>
              <a:rPr lang="ru-RU" dirty="0">
                <a:latin typeface="Times New Roman" pitchFamily="18" charset="0"/>
                <a:cs typeface="Times New Roman" pitchFamily="18" charset="0"/>
              </a:rPr>
              <a:t> (Ивановская обл.), произошел несчастный случай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со смертельным исходом при выполнении работ по зачистке силоса. </a:t>
            </a:r>
            <a:r>
              <a:rPr lang="ru-RU" dirty="0" err="1">
                <a:latin typeface="Times New Roman" pitchFamily="18" charset="0"/>
                <a:cs typeface="Times New Roman" pitchFamily="18" charset="0"/>
              </a:rPr>
              <a:t>Транспортерщик</a:t>
            </a:r>
            <a:r>
              <a:rPr lang="ru-RU" dirty="0">
                <a:latin typeface="Times New Roman" pitchFamily="18" charset="0"/>
                <a:cs typeface="Times New Roman" pitchFamily="18" charset="0"/>
              </a:rPr>
              <a:t> находился внутри силосной емкости. Работы проводились под руководством главного инженера, который одновременно являлся страхующим. Во время выполнения работ работник оказался засыпан зерном. Главный инженер попытался его вытащить с помощью страхующей привязи,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но она оказалась открепленной. Работниками предприятия были предприняты экстренные меры по извлечению пострадавшего и проведены реанимационные мероприятия. Однако в результате происшествия работник погиб, предварительная причина смерти: асфиксия верхних дыхательных путей.</a:t>
            </a:r>
          </a:p>
          <a:p>
            <a:r>
              <a:rPr lang="ru-RU" b="1" dirty="0">
                <a:solidFill>
                  <a:srgbClr val="FF0000"/>
                </a:solidFill>
                <a:latin typeface="Times New Roman" pitchFamily="18" charset="0"/>
                <a:cs typeface="Times New Roman" pitchFamily="18" charset="0"/>
              </a:rPr>
              <a:t>      19.09.2026</a:t>
            </a:r>
            <a:r>
              <a:rPr lang="ru-RU" dirty="0">
                <a:latin typeface="Times New Roman" pitchFamily="18" charset="0"/>
                <a:cs typeface="Times New Roman" pitchFamily="18" charset="0"/>
              </a:rPr>
              <a:t> на ОПО «Механизированный склад бестарного напольного хранения растительного сырья» IV класса опасности, эксплуатируемом </a:t>
            </a:r>
            <a:br>
              <a:rPr lang="ru-RU" dirty="0">
                <a:latin typeface="Times New Roman" pitchFamily="18" charset="0"/>
                <a:cs typeface="Times New Roman" pitchFamily="18" charset="0"/>
              </a:rPr>
            </a:br>
            <a:r>
              <a:rPr lang="ru-RU" b="1" dirty="0">
                <a:latin typeface="Times New Roman" pitchFamily="18" charset="0"/>
                <a:cs typeface="Times New Roman" pitchFamily="18" charset="0"/>
              </a:rPr>
              <a:t>ООО «РАВ АГРО»</a:t>
            </a:r>
            <a:r>
              <a:rPr lang="ru-RU" dirty="0">
                <a:latin typeface="Times New Roman" pitchFamily="18" charset="0"/>
                <a:cs typeface="Times New Roman" pitchFamily="18" charset="0"/>
              </a:rPr>
              <a:t> (Воронежская обл.), произошел несчастный случай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со смертельным исходом во время выполнения работ по подметанию зерна. Аппаратчица обработки зерна уронила щетку в люк бункера обработки зерна (приемная яма) и при попытке ее достать попала под шнек, где ее засыпало зерном, в результате чего погибла. Предварительная причина смерти: асфиксия верхних дыхательных путей.</a:t>
            </a:r>
          </a:p>
        </p:txBody>
      </p:sp>
    </p:spTree>
    <p:extLst>
      <p:ext uri="{BB962C8B-B14F-4D97-AF65-F5344CB8AC3E}">
        <p14:creationId xmlns:p14="http://schemas.microsoft.com/office/powerpoint/2010/main" val="1769252417"/>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15</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p>
        </p:txBody>
      </p:sp>
      <p:sp>
        <p:nvSpPr>
          <p:cNvPr id="13" name="Прямоугольник 12"/>
          <p:cNvSpPr/>
          <p:nvPr/>
        </p:nvSpPr>
        <p:spPr>
          <a:xfrm>
            <a:off x="723424" y="804477"/>
            <a:ext cx="8057754" cy="4801314"/>
          </a:xfrm>
          <a:prstGeom prst="rect">
            <a:avLst/>
          </a:prstGeom>
          <a:noFill/>
        </p:spPr>
        <p:txBody>
          <a:bodyPr wrap="square">
            <a:spAutoFit/>
          </a:bodyPr>
          <a:lstStyle/>
          <a:p>
            <a:r>
              <a:rPr lang="ru-RU" b="1" dirty="0">
                <a:solidFill>
                  <a:srgbClr val="FF0000"/>
                </a:solidFill>
                <a:latin typeface="Times New Roman" pitchFamily="18" charset="0"/>
                <a:cs typeface="Times New Roman" pitchFamily="18" charset="0"/>
              </a:rPr>
              <a:t> 19.10.2023  </a:t>
            </a:r>
            <a:r>
              <a:rPr lang="ru-RU" dirty="0">
                <a:latin typeface="Times New Roman" pitchFamily="18" charset="0"/>
                <a:cs typeface="Times New Roman" pitchFamily="18" charset="0"/>
              </a:rPr>
              <a:t>на опасном производственном объекте «Сушильно-очистительная башня », IV класс опасности, эксплуатируемом</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АО «</a:t>
            </a:r>
            <a:r>
              <a:rPr lang="ru-RU" dirty="0" err="1">
                <a:latin typeface="Times New Roman" pitchFamily="18" charset="0"/>
                <a:cs typeface="Times New Roman" pitchFamily="18" charset="0"/>
              </a:rPr>
              <a:t>Половинновский</a:t>
            </a:r>
            <a:r>
              <a:rPr lang="ru-RU" dirty="0">
                <a:latin typeface="Times New Roman" pitchFamily="18" charset="0"/>
                <a:cs typeface="Times New Roman" pitchFamily="18" charset="0"/>
              </a:rPr>
              <a:t> элеватор» с. Половинное, Новосибирская область произошел несчастный случай со смертельный исходом.</a:t>
            </a:r>
          </a:p>
          <a:p>
            <a:r>
              <a:rPr lang="ru-RU" dirty="0">
                <a:latin typeface="Times New Roman" pitchFamily="18" charset="0"/>
                <a:cs typeface="Times New Roman" pitchFamily="18" charset="0"/>
              </a:rPr>
              <a:t>         Водитель грузового автомобиля проводил выгрузку подсолнечника на территории элеватора. После выгрузки основного кузова грузового автомобиля, водитель приступил к подготовке выгрузки прицепа. При освобождении запорного устройства бокового борта прицепа, уронил в приемный бункер (завальная яма) ручной инструмент (монтировку). </a:t>
            </a:r>
          </a:p>
          <a:p>
            <a:r>
              <a:rPr lang="ru-RU" dirty="0">
                <a:latin typeface="Times New Roman" pitchFamily="18" charset="0"/>
                <a:cs typeface="Times New Roman" pitchFamily="18" charset="0"/>
              </a:rPr>
              <a:t>         Не оповестив ответственного сотрудника элеватора по приемки зерна, самостоятельно принял решение спуститься в приемный бункер за монтировкой, для чего открыл технологический люк и проник в заполненный подсолнечником бункер. Откачка подсолнечника из приемного бункера производилась непрерывно. В результате водитель был затянут движущейся массой зерна. Прибывшие на место происшествия сотрудники скорой помощи констатировали смерть. Причина смерти: асфиксия верхних дыхательных путей.</a:t>
            </a:r>
          </a:p>
          <a:p>
            <a:endParaRPr lang="ru-RU" dirty="0"/>
          </a:p>
        </p:txBody>
      </p:sp>
    </p:spTree>
    <p:extLst>
      <p:ext uri="{BB962C8B-B14F-4D97-AF65-F5344CB8AC3E}">
        <p14:creationId xmlns:p14="http://schemas.microsoft.com/office/powerpoint/2010/main" val="1435499742"/>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16</a:t>
            </a:fld>
            <a:endParaRPr lang="ru-RU" sz="1800" b="1" i="1" dirty="0">
              <a:solidFill>
                <a:srgbClr val="002060"/>
              </a:solidFill>
            </a:endParaRPr>
          </a:p>
        </p:txBody>
      </p:sp>
      <p:sp>
        <p:nvSpPr>
          <p:cNvPr id="7" name="Заголовок 6"/>
          <p:cNvSpPr>
            <a:spLocks noGrp="1"/>
          </p:cNvSpPr>
          <p:nvPr>
            <p:ph type="title"/>
          </p:nvPr>
        </p:nvSpPr>
        <p:spPr>
          <a:xfrm>
            <a:off x="971600" y="673877"/>
            <a:ext cx="7848872" cy="6552728"/>
          </a:xfrm>
        </p:spPr>
        <p:txBody>
          <a:bodyPr>
            <a:normAutofit fontScale="90000"/>
          </a:bodyPr>
          <a:lstStyle/>
          <a:p>
            <a:r>
              <a:rPr lang="ru-RU" dirty="0">
                <a:solidFill>
                  <a:srgbClr val="FF0000"/>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 </a:t>
            </a:r>
            <a:r>
              <a:rPr lang="ru-RU" dirty="0"/>
              <a:t> </a:t>
            </a:r>
            <a:br>
              <a:rPr lang="ru-RU" dirty="0"/>
            </a:br>
            <a:r>
              <a:rPr lang="ru-RU" dirty="0">
                <a:latin typeface="Times New Roman" pitchFamily="18" charset="0"/>
                <a:cs typeface="Times New Roman" pitchFamily="18" charset="0"/>
              </a:rPr>
              <a:t>          </a:t>
            </a:r>
            <a:r>
              <a:rPr lang="ru-RU" b="0" dirty="0">
                <a:latin typeface="Times New Roman" pitchFamily="18" charset="0"/>
                <a:cs typeface="Times New Roman" pitchFamily="18" charset="0"/>
              </a:rPr>
              <a:t>Сибирское управление </a:t>
            </a:r>
            <a:r>
              <a:rPr lang="ru-RU" b="0" dirty="0" err="1">
                <a:latin typeface="Times New Roman" pitchFamily="18" charset="0"/>
                <a:cs typeface="Times New Roman" pitchFamily="18" charset="0"/>
              </a:rPr>
              <a:t>Ростехнадзора</a:t>
            </a:r>
            <a:r>
              <a:rPr lang="ru-RU" b="0" dirty="0">
                <a:latin typeface="Times New Roman" pitchFamily="18" charset="0"/>
                <a:cs typeface="Times New Roman" pitchFamily="18" charset="0"/>
              </a:rPr>
              <a:t> в целях предупреждения смертельного травматизма на взрывопожароопасных объектах хранения и переработки растительного сырья проинформировало предприятия о росте случаев смертельного травматизма, связанного с проведением работ в силосах и бункерах на взрывопожароопасных объектах хранения и переработки растительного сырья в III квартале 2026 года (письмо от 25.09.2026 № 342-1141) . </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                                                                                                                                 </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       Произошедшие события смертельного травматизма свидетельствуют о системных нарушениях в обеспечении предупреждения несанкционированного доступа людей (работников) в бункер (завальную яму), а также о безответственности со стороны должностных лиц при подготовке и проведении работ, связанных со спуском людей (работников) в силосы и бункеры, которые относятся к работам повышенной опасности и производятся в исключительных случаях при плановой зачистке после опорожнения силосов или бункеров от остатков сырья предыдущего хранения, обслуживании (ремонте) внутренних поверхностей силосов и бункеров, и при наличии наряда-допуска на проведение работ повышенной опасности.</a:t>
            </a:r>
            <a:r>
              <a:rPr lang="ru-RU" dirty="0"/>
              <a:t/>
            </a:r>
            <a:br>
              <a:rPr lang="ru-RU" dirty="0"/>
            </a:br>
            <a:r>
              <a:rPr lang="ru-RU" dirty="0"/>
              <a:t/>
            </a:r>
            <a:br>
              <a:rPr lang="ru-RU" dirty="0"/>
            </a:br>
            <a:r>
              <a:rPr lang="ru-RU" dirty="0"/>
              <a:t/>
            </a:r>
            <a:br>
              <a:rPr lang="ru-RU" dirty="0"/>
            </a:br>
            <a:endParaRPr lang="ru-RU" dirty="0">
              <a:solidFill>
                <a:schemeClr val="tx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5990976"/>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17</a:t>
            </a:fld>
            <a:endParaRPr lang="ru-RU" sz="1800" b="1" i="1" dirty="0">
              <a:solidFill>
                <a:srgbClr val="002060"/>
              </a:solidFill>
            </a:endParaRPr>
          </a:p>
        </p:txBody>
      </p:sp>
      <p:sp>
        <p:nvSpPr>
          <p:cNvPr id="7" name="Заголовок 6"/>
          <p:cNvSpPr>
            <a:spLocks noGrp="1"/>
          </p:cNvSpPr>
          <p:nvPr>
            <p:ph type="title"/>
          </p:nvPr>
        </p:nvSpPr>
        <p:spPr>
          <a:xfrm>
            <a:off x="731436" y="537858"/>
            <a:ext cx="7848872" cy="5797068"/>
          </a:xfrm>
        </p:spPr>
        <p:txBody>
          <a:bodyPr>
            <a:normAutofit fontScale="90000"/>
          </a:bodyPr>
          <a:lstStyle/>
          <a:p>
            <a:r>
              <a:rPr lang="ru-RU" dirty="0">
                <a:solidFill>
                  <a:srgbClr val="FF0000"/>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 </a:t>
            </a:r>
            <a:r>
              <a:rPr lang="ru-RU" dirty="0"/>
              <a:t> </a:t>
            </a:r>
            <a:br>
              <a:rPr lang="ru-RU" dirty="0"/>
            </a:br>
            <a:r>
              <a:rPr lang="ru-RU" b="0" dirty="0">
                <a:latin typeface="Times New Roman" pitchFamily="18" charset="0"/>
                <a:cs typeface="Times New Roman" pitchFamily="18" charset="0"/>
              </a:rPr>
              <a:t>В целях предупреждения </a:t>
            </a:r>
            <a:r>
              <a:rPr lang="ru-RU" b="0" dirty="0" err="1">
                <a:latin typeface="Times New Roman" pitchFamily="18" charset="0"/>
                <a:cs typeface="Times New Roman" pitchFamily="18" charset="0"/>
              </a:rPr>
              <a:t>травмирования</a:t>
            </a:r>
            <a:r>
              <a:rPr lang="ru-RU" b="0" dirty="0">
                <a:latin typeface="Times New Roman" pitchFamily="18" charset="0"/>
                <a:cs typeface="Times New Roman" pitchFamily="18" charset="0"/>
              </a:rPr>
              <a:t> людей (работников) в силосах и бункерах Управление предложило обратить особое внимание руководства организаций на:</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неукоснительное соблюдение требований промышленной безопасности, установленных в разделе XXI федеральных норм и правил в области промышленной безопасности «Правила безопасности взрывопожароопасных производственных объектов хранения и переработки растительного сырья», утвержденных приказом </a:t>
            </a:r>
            <a:r>
              <a:rPr lang="ru-RU" b="0" dirty="0" err="1">
                <a:latin typeface="Times New Roman" pitchFamily="18" charset="0"/>
                <a:cs typeface="Times New Roman" pitchFamily="18" charset="0"/>
              </a:rPr>
              <a:t>Ростехнадзора</a:t>
            </a:r>
            <a:r>
              <a:rPr lang="ru-RU" b="0" dirty="0">
                <a:latin typeface="Times New Roman" pitchFamily="18" charset="0"/>
                <a:cs typeface="Times New Roman" pitchFamily="18" charset="0"/>
              </a:rPr>
              <a:t> от 23.04.2026 № 137 (далее – Правила № 137) как работниками организаций, так и лицами, осуществляющими работы в силосах и бункерах (оказывающими услуги) по гражданско-правовым договорам;</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обеспечение в случаях, определенных пунктом 548 Правил № 137, спуска людей (работников) в силосы и бункеры (для хранения зерна, муки, отрубей, комбикормов и других продуктов) только при помощи устройств, предназначенных для проведения работ на высоте;</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соблюдение требований к силосам и бункерам, установленным в разделе XV Правил № 137, в том числе в части оснащения приемных бункеров стационарными решетками, для предотвращения попадания людей в бункеры с </a:t>
            </a:r>
            <a:r>
              <a:rPr lang="ru-RU" b="0" dirty="0" err="1">
                <a:latin typeface="Times New Roman" pitchFamily="18" charset="0"/>
                <a:cs typeface="Times New Roman" pitchFamily="18" charset="0"/>
              </a:rPr>
              <a:t>лазовыми</a:t>
            </a:r>
            <a:r>
              <a:rPr lang="ru-RU" b="0" dirty="0">
                <a:latin typeface="Times New Roman" pitchFamily="18" charset="0"/>
                <a:cs typeface="Times New Roman" pitchFamily="18" charset="0"/>
              </a:rPr>
              <a:t> люками, запираемыми на замок.</a:t>
            </a:r>
            <a:br>
              <a:rPr lang="ru-RU" b="0" dirty="0">
                <a:latin typeface="Times New Roman" pitchFamily="18" charset="0"/>
                <a:cs typeface="Times New Roman" pitchFamily="18" charset="0"/>
              </a:rPr>
            </a:br>
            <a:endParaRPr lang="ru-RU" b="0" dirty="0">
              <a:solidFill>
                <a:schemeClr val="tx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0489265"/>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18</a:t>
            </a:fld>
            <a:endParaRPr lang="ru-RU" sz="1800" b="1" i="1" dirty="0">
              <a:solidFill>
                <a:srgbClr val="002060"/>
              </a:solidFill>
            </a:endParaRPr>
          </a:p>
        </p:txBody>
      </p:sp>
      <p:sp>
        <p:nvSpPr>
          <p:cNvPr id="7" name="Заголовок 6"/>
          <p:cNvSpPr>
            <a:spLocks noGrp="1"/>
          </p:cNvSpPr>
          <p:nvPr>
            <p:ph type="title"/>
          </p:nvPr>
        </p:nvSpPr>
        <p:spPr>
          <a:xfrm>
            <a:off x="731436" y="537858"/>
            <a:ext cx="7848872" cy="5797068"/>
          </a:xfrm>
        </p:spPr>
        <p:txBody>
          <a:bodyPr>
            <a:normAutofit fontScale="90000"/>
          </a:bodyPr>
          <a:lstStyle/>
          <a:p>
            <a:r>
              <a:rPr lang="ru-RU" dirty="0">
                <a:solidFill>
                  <a:srgbClr val="FF0000"/>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 </a:t>
            </a:r>
            <a:r>
              <a:rPr lang="ru-RU" dirty="0"/>
              <a:t> </a:t>
            </a:r>
            <a:br>
              <a:rPr lang="ru-RU" dirty="0"/>
            </a:br>
            <a:r>
              <a:rPr lang="ru-RU" b="0" dirty="0">
                <a:latin typeface="Times New Roman" pitchFamily="18" charset="0"/>
                <a:cs typeface="Times New Roman" pitchFamily="18" charset="0"/>
              </a:rPr>
              <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Управление рекомендовало руководству поднадзорных организаций, эксплуатирующих объекты растительного сырья:</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актуализировать внутренние нормативные документы и распорядительные документы организаций, устанавливающих требования безопасного проведения работ на объектах на предмет их соответствия Правилам № 137 (вступившим в силу с 01.09.2026), в том числе в части обеспечения запрета спуска людей (работников) в силосы и бункеры для проверки температуры хранящегося в силосах и бункерах зерна, продуктов его переработки и комбикормового сырья, а также для устранения возникших при выполнении технологических операций препятствий выпуску (истечению) продуктов хранения из бункеров и силосов (в том числе разрушением и (или) удалением с применением шанцевого инструмента со стен сводов зависших масс продукта хранения), вне зависимости от выполняемой технологической операции (в том числе отгрузка, перемещение) за исключением случаев, указанных в пункте 548 Правил № 137;</a:t>
            </a:r>
            <a:br>
              <a:rPr lang="ru-RU" b="0" dirty="0">
                <a:latin typeface="Times New Roman" pitchFamily="18" charset="0"/>
                <a:cs typeface="Times New Roman" pitchFamily="18" charset="0"/>
              </a:rPr>
            </a:br>
            <a:r>
              <a:rPr lang="ru-RU" b="0" dirty="0">
                <a:latin typeface="Times New Roman" pitchFamily="18" charset="0"/>
                <a:cs typeface="Times New Roman" pitchFamily="18" charset="0"/>
              </a:rPr>
              <a:t>проанализировать и при необходимости пересмотреть графики планово-предупредительных ремонтов силосных и бункерных емкостей (с учетом всего комплекса имеющихся факторов риска, в том числе, их реального состояния и состояния и степени износа);</a:t>
            </a:r>
            <a:endParaRPr lang="ru-RU" b="0" dirty="0">
              <a:solidFill>
                <a:schemeClr val="tx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8734106"/>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19</a:t>
            </a:fld>
            <a:endParaRPr lang="ru-RU" sz="1800" b="1" i="1" dirty="0">
              <a:solidFill>
                <a:srgbClr val="002060"/>
              </a:solidFill>
            </a:endParaRPr>
          </a:p>
        </p:txBody>
      </p:sp>
      <p:sp>
        <p:nvSpPr>
          <p:cNvPr id="7" name="Заголовок 6"/>
          <p:cNvSpPr>
            <a:spLocks noGrp="1"/>
          </p:cNvSpPr>
          <p:nvPr>
            <p:ph type="title"/>
          </p:nvPr>
        </p:nvSpPr>
        <p:spPr>
          <a:xfrm>
            <a:off x="827584" y="980728"/>
            <a:ext cx="7848872" cy="4270590"/>
          </a:xfrm>
        </p:spPr>
        <p:txBody>
          <a:bodyPr>
            <a:normAutofit fontScale="90000"/>
          </a:bodyPr>
          <a:lstStyle/>
          <a:p>
            <a:r>
              <a:rPr lang="ru-RU" dirty="0">
                <a:solidFill>
                  <a:srgbClr val="FF0000"/>
                </a:solidFill>
                <a:latin typeface="Times New Roman" panose="02020603050405020304" pitchFamily="18" charset="0"/>
                <a:cs typeface="Times New Roman" panose="02020603050405020304" pitchFamily="18" charset="0"/>
              </a:rPr>
              <a:t>Аварийность и травматизм на взрывопожароопасных объектах хранения и переработки растительного сырья в России</a:t>
            </a:r>
            <a:r>
              <a:rPr lang="ru-RU" dirty="0"/>
              <a:t> </a:t>
            </a:r>
            <a:br>
              <a:rPr lang="ru-RU" dirty="0"/>
            </a:br>
            <a:r>
              <a:rPr lang="ru-RU" dirty="0"/>
              <a:t/>
            </a:r>
            <a:br>
              <a:rPr lang="ru-RU" dirty="0"/>
            </a:br>
            <a:r>
              <a:rPr lang="ru-RU" sz="1800" b="0" dirty="0">
                <a:latin typeface="Times New Roman" pitchFamily="18" charset="0"/>
                <a:cs typeface="Times New Roman" pitchFamily="18" charset="0"/>
              </a:rPr>
              <a:t>провести внеплановый осмотр силосов и бункеров на наличие и исправность закрывающихся загрузочных и </a:t>
            </a:r>
            <a:r>
              <a:rPr lang="ru-RU" sz="1800" b="0" dirty="0" err="1">
                <a:latin typeface="Times New Roman" pitchFamily="18" charset="0"/>
                <a:cs typeface="Times New Roman" pitchFamily="18" charset="0"/>
              </a:rPr>
              <a:t>лазовых</a:t>
            </a:r>
            <a:r>
              <a:rPr lang="ru-RU" sz="1800" b="0" dirty="0">
                <a:latin typeface="Times New Roman" pitchFamily="18" charset="0"/>
                <a:cs typeface="Times New Roman" pitchFamily="18" charset="0"/>
              </a:rPr>
              <a:t> люков, предохранительных решеток, запорных устройств;</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обеспечить соблюдение запретов, установленных на доступ и нахождение рабочих на насыпи зерна;</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провести внеочередные инструктажи с рабочим персоналом и инженерно-техническими работниками по соблюдению требований промышленной безопасности, связанных с работами по эксплуатации силосов, бункеров и завальных ям;</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довести информацию о смертельном травматизме до работников опасных производственных объектов.</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
            </a:r>
            <a:br>
              <a:rPr lang="ru-RU" sz="1800" b="0" dirty="0">
                <a:latin typeface="Times New Roman" pitchFamily="18" charset="0"/>
                <a:cs typeface="Times New Roman" pitchFamily="18" charset="0"/>
              </a:rPr>
            </a:br>
            <a:r>
              <a:rPr lang="ru-RU" sz="1800" b="0" dirty="0">
                <a:latin typeface="Times New Roman" pitchFamily="18" charset="0"/>
                <a:cs typeface="Times New Roman" pitchFamily="18" charset="0"/>
              </a:rPr>
              <a:t/>
            </a:r>
            <a:br>
              <a:rPr lang="ru-RU" sz="1800" b="0" dirty="0">
                <a:latin typeface="Times New Roman" pitchFamily="18" charset="0"/>
                <a:cs typeface="Times New Roman" pitchFamily="18" charset="0"/>
              </a:rPr>
            </a:br>
            <a:r>
              <a:rPr lang="ru-RU" dirty="0"/>
              <a:t/>
            </a:r>
            <a:br>
              <a:rPr lang="ru-RU" dirty="0"/>
            </a:br>
            <a:endParaRPr lang="ru-RU" dirty="0">
              <a:solidFill>
                <a:schemeClr val="tx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2376405"/>
      </p:ext>
    </p:extLst>
  </p:cSld>
  <p:clrMapOvr>
    <a:masterClrMapping/>
  </p:clrMapOvr>
  <p:transition spd="med">
    <p:pull/>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20</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a:t>
            </a:r>
          </a:p>
        </p:txBody>
      </p:sp>
      <p:sp>
        <p:nvSpPr>
          <p:cNvPr id="13" name="Прямоугольник 12"/>
          <p:cNvSpPr/>
          <p:nvPr/>
        </p:nvSpPr>
        <p:spPr>
          <a:xfrm>
            <a:off x="626406" y="804477"/>
            <a:ext cx="8272639" cy="2000548"/>
          </a:xfrm>
          <a:prstGeom prst="rect">
            <a:avLst/>
          </a:prstGeom>
          <a:noFill/>
        </p:spPr>
        <p:txBody>
          <a:bodyPr wrap="square">
            <a:spAutoFit/>
          </a:bodyPr>
          <a:lstStyle/>
          <a:p>
            <a:pPr algn="just" hangingPunct="0"/>
            <a:r>
              <a:rPr lang="ru-RU" sz="1600" b="1" dirty="0">
                <a:latin typeface="Times New Roman" pitchFamily="18" charset="0"/>
                <a:cs typeface="Times New Roman" pitchFamily="18" charset="0"/>
              </a:rPr>
              <a:t>                               </a:t>
            </a:r>
          </a:p>
          <a:p>
            <a:pPr algn="just"/>
            <a:r>
              <a:rPr lang="ru-RU" dirty="0">
                <a:latin typeface="Times New Roman" pitchFamily="18" charset="0"/>
                <a:cs typeface="Times New Roman" pitchFamily="18" charset="0"/>
              </a:rPr>
              <a:t>      </a:t>
            </a:r>
            <a:endParaRPr lang="ru-RU" dirty="0"/>
          </a:p>
          <a:p>
            <a:pPr algn="just"/>
            <a:r>
              <a:rPr lang="ru-RU" dirty="0">
                <a:latin typeface="Times New Roman" pitchFamily="18" charset="0"/>
                <a:cs typeface="Times New Roman" pitchFamily="18" charset="0"/>
              </a:rPr>
              <a:t>Динамика событий аварийности и смертельного травматизма на объектах хранения и переработки растительного сырья в сравнении с 2021 г. представлена в таблице №7. </a:t>
            </a:r>
          </a:p>
          <a:p>
            <a:pPr algn="just"/>
            <a:endParaRPr lang="ru-RU" dirty="0">
              <a:latin typeface="Times New Roman" pitchFamily="18" charset="0"/>
              <a:cs typeface="Times New Roman" pitchFamily="18" charset="0"/>
            </a:endParaRPr>
          </a:p>
          <a:p>
            <a:pPr algn="r"/>
            <a:r>
              <a:rPr lang="ru-RU" dirty="0">
                <a:latin typeface="Times New Roman" pitchFamily="18" charset="0"/>
                <a:cs typeface="Times New Roman" pitchFamily="18" charset="0"/>
              </a:rPr>
              <a:t>Таблица №7</a:t>
            </a:r>
          </a:p>
        </p:txBody>
      </p:sp>
      <p:graphicFrame>
        <p:nvGraphicFramePr>
          <p:cNvPr id="10" name="Таблица 9"/>
          <p:cNvGraphicFramePr>
            <a:graphicFrameLocks noGrp="1"/>
          </p:cNvGraphicFramePr>
          <p:nvPr>
            <p:extLst>
              <p:ext uri="{D42A27DB-BD31-4B8C-83A1-F6EECF244321}">
                <p14:modId xmlns:p14="http://schemas.microsoft.com/office/powerpoint/2010/main" val="92357430"/>
              </p:ext>
            </p:extLst>
          </p:nvPr>
        </p:nvGraphicFramePr>
        <p:xfrm>
          <a:off x="616112" y="2805025"/>
          <a:ext cx="8382482" cy="1105805"/>
        </p:xfrm>
        <a:graphic>
          <a:graphicData uri="http://schemas.openxmlformats.org/drawingml/2006/table">
            <a:tbl>
              <a:tblPr firstRow="1" firstCol="1" bandRow="1">
                <a:tableStyleId>{5C22544A-7EE6-4342-B048-85BDC9FD1C3A}</a:tableStyleId>
              </a:tblPr>
              <a:tblGrid>
                <a:gridCol w="3082930">
                  <a:extLst>
                    <a:ext uri="{9D8B030D-6E8A-4147-A177-3AD203B41FA5}">
                      <a16:colId xmlns:a16="http://schemas.microsoft.com/office/drawing/2014/main" xmlns="" val="20000"/>
                    </a:ext>
                  </a:extLst>
                </a:gridCol>
                <a:gridCol w="850215">
                  <a:extLst>
                    <a:ext uri="{9D8B030D-6E8A-4147-A177-3AD203B41FA5}">
                      <a16:colId xmlns:a16="http://schemas.microsoft.com/office/drawing/2014/main" xmlns="" val="20001"/>
                    </a:ext>
                  </a:extLst>
                </a:gridCol>
                <a:gridCol w="854531">
                  <a:extLst>
                    <a:ext uri="{9D8B030D-6E8A-4147-A177-3AD203B41FA5}">
                      <a16:colId xmlns:a16="http://schemas.microsoft.com/office/drawing/2014/main" xmlns="" val="20002"/>
                    </a:ext>
                  </a:extLst>
                </a:gridCol>
                <a:gridCol w="855970">
                  <a:extLst>
                    <a:ext uri="{9D8B030D-6E8A-4147-A177-3AD203B41FA5}">
                      <a16:colId xmlns:a16="http://schemas.microsoft.com/office/drawing/2014/main" xmlns="" val="20003"/>
                    </a:ext>
                  </a:extLst>
                </a:gridCol>
                <a:gridCol w="749513">
                  <a:extLst>
                    <a:ext uri="{9D8B030D-6E8A-4147-A177-3AD203B41FA5}">
                      <a16:colId xmlns:a16="http://schemas.microsoft.com/office/drawing/2014/main" xmlns="" val="20004"/>
                    </a:ext>
                  </a:extLst>
                </a:gridCol>
                <a:gridCol w="799864">
                  <a:extLst>
                    <a:ext uri="{9D8B030D-6E8A-4147-A177-3AD203B41FA5}">
                      <a16:colId xmlns:a16="http://schemas.microsoft.com/office/drawing/2014/main" xmlns="" val="20005"/>
                    </a:ext>
                  </a:extLst>
                </a:gridCol>
                <a:gridCol w="1189459">
                  <a:extLst>
                    <a:ext uri="{9D8B030D-6E8A-4147-A177-3AD203B41FA5}">
                      <a16:colId xmlns:a16="http://schemas.microsoft.com/office/drawing/2014/main" xmlns="" val="20006"/>
                    </a:ext>
                  </a:extLst>
                </a:gridCol>
              </a:tblGrid>
              <a:tr h="369713">
                <a:tc>
                  <a:txBody>
                    <a:bodyPr/>
                    <a:lstStyle/>
                    <a:p>
                      <a:pPr indent="457200" algn="ctr">
                        <a:lnSpc>
                          <a:spcPct val="115000"/>
                        </a:lnSpc>
                        <a:spcAft>
                          <a:spcPts val="0"/>
                        </a:spcAft>
                      </a:pPr>
                      <a:r>
                        <a:rPr lang="ru-RU" sz="1400" dirty="0">
                          <a:effectLst/>
                          <a:latin typeface="Times New Roman" pitchFamily="18" charset="0"/>
                          <a:cs typeface="Times New Roman" pitchFamily="18" charset="0"/>
                        </a:rPr>
                        <a:t> </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2021</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a:effectLst/>
                          <a:latin typeface="Times New Roman" pitchFamily="18" charset="0"/>
                          <a:cs typeface="Times New Roman" pitchFamily="18" charset="0"/>
                        </a:rPr>
                        <a:t>2022</a:t>
                      </a:r>
                      <a:endParaRPr lang="ru-RU" sz="14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a:effectLst/>
                          <a:latin typeface="Times New Roman" pitchFamily="18" charset="0"/>
                          <a:cs typeface="Times New Roman" pitchFamily="18" charset="0"/>
                        </a:rPr>
                        <a:t>2023</a:t>
                      </a:r>
                      <a:endParaRPr lang="ru-RU" sz="14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a:effectLst/>
                          <a:latin typeface="Times New Roman" pitchFamily="18" charset="0"/>
                          <a:cs typeface="Times New Roman" pitchFamily="18" charset="0"/>
                        </a:rPr>
                        <a:t>2024</a:t>
                      </a:r>
                      <a:endParaRPr lang="ru-RU" sz="14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a:effectLst/>
                          <a:latin typeface="Times New Roman" pitchFamily="18" charset="0"/>
                          <a:cs typeface="Times New Roman" pitchFamily="18" charset="0"/>
                        </a:rPr>
                        <a:t>2025</a:t>
                      </a:r>
                      <a:endParaRPr lang="ru-RU" sz="140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ea typeface="Calibri"/>
                          <a:cs typeface="Times New Roman" pitchFamily="18" charset="0"/>
                        </a:rPr>
                        <a:t>9 мес.2026</a:t>
                      </a:r>
                    </a:p>
                  </a:txBody>
                  <a:tcPr marL="68580" marR="68580" marT="0" marB="0" anchor="ctr"/>
                </a:tc>
                <a:extLst>
                  <a:ext uri="{0D108BD9-81ED-4DB2-BD59-A6C34878D82A}">
                    <a16:rowId xmlns:a16="http://schemas.microsoft.com/office/drawing/2014/main" xmlns="" val="10000"/>
                  </a:ext>
                </a:extLst>
              </a:tr>
              <a:tr h="227203">
                <a:tc>
                  <a:txBody>
                    <a:bodyPr/>
                    <a:lstStyle/>
                    <a:p>
                      <a:pPr algn="ctr">
                        <a:lnSpc>
                          <a:spcPct val="115000"/>
                        </a:lnSpc>
                        <a:spcAft>
                          <a:spcPts val="0"/>
                        </a:spcAft>
                      </a:pPr>
                      <a:r>
                        <a:rPr lang="ru-RU" sz="1400" dirty="0">
                          <a:effectLst/>
                          <a:latin typeface="Times New Roman" pitchFamily="18" charset="0"/>
                          <a:cs typeface="Times New Roman" pitchFamily="18" charset="0"/>
                        </a:rPr>
                        <a:t>Аварии</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3</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9</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1</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0</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ea typeface="Calibri"/>
                          <a:cs typeface="Times New Roman" pitchFamily="18" charset="0"/>
                        </a:rPr>
                        <a:t>2</a:t>
                      </a:r>
                    </a:p>
                  </a:txBody>
                  <a:tcPr marL="68580" marR="68580" marT="0" marB="0" anchor="ctr"/>
                </a:tc>
                <a:extLst>
                  <a:ext uri="{0D108BD9-81ED-4DB2-BD59-A6C34878D82A}">
                    <a16:rowId xmlns:a16="http://schemas.microsoft.com/office/drawing/2014/main" xmlns="" val="10001"/>
                  </a:ext>
                </a:extLst>
              </a:tr>
              <a:tr h="437511">
                <a:tc>
                  <a:txBody>
                    <a:bodyPr/>
                    <a:lstStyle/>
                    <a:p>
                      <a:pPr algn="ctr">
                        <a:lnSpc>
                          <a:spcPct val="115000"/>
                        </a:lnSpc>
                        <a:spcAft>
                          <a:spcPts val="0"/>
                        </a:spcAft>
                      </a:pPr>
                      <a:r>
                        <a:rPr lang="ru-RU" sz="1400" dirty="0">
                          <a:effectLst/>
                          <a:latin typeface="Times New Roman" pitchFamily="18" charset="0"/>
                          <a:cs typeface="Times New Roman" pitchFamily="18" charset="0"/>
                        </a:rPr>
                        <a:t>Несчастные случаи со смертельным исходом</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3</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4</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6</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1</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ea typeface="Calibri"/>
                          <a:cs typeface="Times New Roman" pitchFamily="18" charset="0"/>
                        </a:rPr>
                        <a:t>3</a:t>
                      </a:r>
                    </a:p>
                  </a:txBody>
                  <a:tcPr marL="68580" marR="68580" marT="0"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885591113"/>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21</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a:t>
            </a:r>
          </a:p>
        </p:txBody>
      </p:sp>
      <p:sp>
        <p:nvSpPr>
          <p:cNvPr id="13" name="Прямоугольник 12"/>
          <p:cNvSpPr/>
          <p:nvPr/>
        </p:nvSpPr>
        <p:spPr>
          <a:xfrm>
            <a:off x="626406" y="804477"/>
            <a:ext cx="8272639" cy="4770537"/>
          </a:xfrm>
          <a:prstGeom prst="rect">
            <a:avLst/>
          </a:prstGeom>
          <a:noFill/>
        </p:spPr>
        <p:txBody>
          <a:bodyPr wrap="square">
            <a:spAutoFit/>
          </a:bodyPr>
          <a:lstStyle/>
          <a:p>
            <a:pPr algn="just" hangingPunct="0"/>
            <a:r>
              <a:rPr lang="ru-RU" sz="1600" b="1" dirty="0">
                <a:latin typeface="Times New Roman" pitchFamily="18" charset="0"/>
                <a:cs typeface="Times New Roman" pitchFamily="18" charset="0"/>
              </a:rPr>
              <a:t>                               </a:t>
            </a:r>
          </a:p>
          <a:p>
            <a:pPr algn="just" hangingPunct="0"/>
            <a:r>
              <a:rPr lang="ru-RU" dirty="0">
                <a:latin typeface="Times New Roman" pitchFamily="18" charset="0"/>
                <a:cs typeface="Times New Roman" pitchFamily="18" charset="0"/>
              </a:rPr>
              <a:t>      Инциденты на взрывопожароопасных объектах хранения и переработки растительного сырья за 9 месяцев 2026 года не допущены.</a:t>
            </a:r>
          </a:p>
          <a:p>
            <a:pPr algn="just" hangingPunct="0"/>
            <a:endParaRPr lang="ru-RU"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      Динамика инцидентов на объектах хранения и переработки растительного сырья в сравнении с 2023 г. представлена в таблице №8. </a:t>
            </a:r>
          </a:p>
          <a:p>
            <a:pPr algn="just"/>
            <a:endParaRPr lang="ru-RU" dirty="0"/>
          </a:p>
          <a:p>
            <a:pPr algn="just"/>
            <a:endParaRPr lang="ru-RU" dirty="0"/>
          </a:p>
          <a:p>
            <a:pPr algn="just"/>
            <a:r>
              <a:rPr lang="ru-RU" dirty="0"/>
              <a:t>                                                                                                                               </a:t>
            </a:r>
            <a:r>
              <a:rPr lang="ru-RU" dirty="0">
                <a:latin typeface="Times New Roman" pitchFamily="18" charset="0"/>
                <a:cs typeface="Times New Roman" pitchFamily="18" charset="0"/>
              </a:rPr>
              <a:t>Таблица №8</a:t>
            </a:r>
          </a:p>
          <a:p>
            <a:pPr algn="just"/>
            <a:endParaRPr lang="ru-RU" sz="1600" dirty="0"/>
          </a:p>
          <a:p>
            <a:pPr algn="just"/>
            <a:endParaRPr lang="ru-RU" sz="1600" dirty="0"/>
          </a:p>
          <a:p>
            <a:pPr algn="just" hangingPunct="0"/>
            <a:endParaRPr lang="ru-RU" sz="1600" b="1" dirty="0">
              <a:latin typeface="Times New Roman" pitchFamily="18" charset="0"/>
              <a:cs typeface="Times New Roman" pitchFamily="18" charset="0"/>
            </a:endParaRPr>
          </a:p>
          <a:p>
            <a:pPr algn="just" hangingPunct="0"/>
            <a:endParaRPr lang="ru-RU" sz="1600" b="1" dirty="0">
              <a:latin typeface="Times New Roman" pitchFamily="18" charset="0"/>
              <a:cs typeface="Times New Roman" pitchFamily="18" charset="0"/>
            </a:endParaRPr>
          </a:p>
          <a:p>
            <a:pPr algn="just" hangingPunct="0"/>
            <a:endParaRPr lang="ru-RU" sz="1600" b="1" dirty="0">
              <a:latin typeface="Times New Roman" pitchFamily="18" charset="0"/>
              <a:cs typeface="Times New Roman" pitchFamily="18" charset="0"/>
            </a:endParaRPr>
          </a:p>
          <a:p>
            <a:pPr algn="just" hangingPunct="0"/>
            <a:r>
              <a:rPr lang="ru-RU" sz="1600" b="1" dirty="0">
                <a:latin typeface="Times New Roman" pitchFamily="18" charset="0"/>
                <a:cs typeface="Times New Roman" pitchFamily="18" charset="0"/>
              </a:rPr>
              <a:t> </a:t>
            </a:r>
          </a:p>
          <a:p>
            <a:pPr algn="just" hangingPunct="0"/>
            <a:endParaRPr lang="ru-RU" sz="1600" b="1" dirty="0">
              <a:latin typeface="Times New Roman" pitchFamily="18" charset="0"/>
              <a:cs typeface="Times New Roman" pitchFamily="18" charset="0"/>
            </a:endParaRPr>
          </a:p>
          <a:p>
            <a:pPr algn="just" hangingPunct="0"/>
            <a:endParaRPr lang="ru-RU" sz="1600" b="1" dirty="0">
              <a:latin typeface="Times New Roman" pitchFamily="18" charset="0"/>
              <a:cs typeface="Times New Roman" pitchFamily="18" charset="0"/>
            </a:endParaRPr>
          </a:p>
          <a:p>
            <a:pPr algn="just" hangingPunct="0"/>
            <a:r>
              <a:rPr lang="ru-RU" sz="1600" b="1" dirty="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2055819363"/>
              </p:ext>
            </p:extLst>
          </p:nvPr>
        </p:nvGraphicFramePr>
        <p:xfrm>
          <a:off x="654017" y="3501009"/>
          <a:ext cx="8382480" cy="1226820"/>
        </p:xfrm>
        <a:graphic>
          <a:graphicData uri="http://schemas.openxmlformats.org/drawingml/2006/table">
            <a:tbl>
              <a:tblPr firstRow="1" firstCol="1" bandRow="1">
                <a:tableStyleId>{5C22544A-7EE6-4342-B048-85BDC9FD1C3A}</a:tableStyleId>
              </a:tblPr>
              <a:tblGrid>
                <a:gridCol w="3834550">
                  <a:extLst>
                    <a:ext uri="{9D8B030D-6E8A-4147-A177-3AD203B41FA5}">
                      <a16:colId xmlns:a16="http://schemas.microsoft.com/office/drawing/2014/main" xmlns="" val="20000"/>
                    </a:ext>
                  </a:extLst>
                </a:gridCol>
                <a:gridCol w="1062866">
                  <a:extLst>
                    <a:ext uri="{9D8B030D-6E8A-4147-A177-3AD203B41FA5}">
                      <a16:colId xmlns:a16="http://schemas.microsoft.com/office/drawing/2014/main" xmlns="" val="20001"/>
                    </a:ext>
                  </a:extLst>
                </a:gridCol>
                <a:gridCol w="1064656">
                  <a:extLst>
                    <a:ext uri="{9D8B030D-6E8A-4147-A177-3AD203B41FA5}">
                      <a16:colId xmlns:a16="http://schemas.microsoft.com/office/drawing/2014/main" xmlns="" val="20002"/>
                    </a:ext>
                  </a:extLst>
                </a:gridCol>
                <a:gridCol w="932244">
                  <a:extLst>
                    <a:ext uri="{9D8B030D-6E8A-4147-A177-3AD203B41FA5}">
                      <a16:colId xmlns:a16="http://schemas.microsoft.com/office/drawing/2014/main" xmlns="" val="20003"/>
                    </a:ext>
                  </a:extLst>
                </a:gridCol>
                <a:gridCol w="1488164">
                  <a:extLst>
                    <a:ext uri="{9D8B030D-6E8A-4147-A177-3AD203B41FA5}">
                      <a16:colId xmlns:a16="http://schemas.microsoft.com/office/drawing/2014/main" xmlns="" val="20004"/>
                    </a:ext>
                  </a:extLst>
                </a:gridCol>
              </a:tblGrid>
              <a:tr h="402568">
                <a:tc>
                  <a:txBody>
                    <a:bodyPr/>
                    <a:lstStyle/>
                    <a:p>
                      <a:pPr indent="457200" algn="ctr">
                        <a:lnSpc>
                          <a:spcPct val="115000"/>
                        </a:lnSpc>
                        <a:spcAft>
                          <a:spcPts val="0"/>
                        </a:spcAft>
                      </a:pPr>
                      <a:r>
                        <a:rPr lang="ru-RU" sz="1400" dirty="0">
                          <a:effectLst/>
                        </a:rPr>
                        <a:t> </a:t>
                      </a:r>
                    </a:p>
                    <a:p>
                      <a:pPr indent="457200" algn="ctr">
                        <a:lnSpc>
                          <a:spcPct val="115000"/>
                        </a:lnSpc>
                        <a:spcAft>
                          <a:spcPts val="0"/>
                        </a:spcAft>
                      </a:pPr>
                      <a:endParaRPr lang="ru-RU"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2023</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2024</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2025</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9 мес. 2026</a:t>
                      </a:r>
                      <a:endParaRPr lang="ru-RU" sz="14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0"/>
                  </a:ext>
                </a:extLst>
              </a:tr>
              <a:tr h="605543">
                <a:tc>
                  <a:txBody>
                    <a:bodyPr/>
                    <a:lstStyle/>
                    <a:p>
                      <a:pPr algn="ctr">
                        <a:lnSpc>
                          <a:spcPct val="115000"/>
                        </a:lnSpc>
                        <a:spcAft>
                          <a:spcPts val="0"/>
                        </a:spcAft>
                      </a:pPr>
                      <a:endParaRPr lang="ru-RU" sz="1400" dirty="0">
                        <a:effectLst/>
                        <a:latin typeface="Times New Roman" pitchFamily="18" charset="0"/>
                        <a:ea typeface="+mn-ea"/>
                        <a:cs typeface="Times New Roman" pitchFamily="18" charset="0"/>
                      </a:endParaRPr>
                    </a:p>
                    <a:p>
                      <a:pPr algn="ctr">
                        <a:lnSpc>
                          <a:spcPct val="115000"/>
                        </a:lnSpc>
                        <a:spcAft>
                          <a:spcPts val="0"/>
                        </a:spcAft>
                      </a:pPr>
                      <a:r>
                        <a:rPr lang="ru-RU" sz="1400" dirty="0">
                          <a:effectLst/>
                          <a:latin typeface="Times New Roman" pitchFamily="18" charset="0"/>
                          <a:ea typeface="+mn-ea"/>
                          <a:cs typeface="Times New Roman" pitchFamily="18" charset="0"/>
                        </a:rPr>
                        <a:t>Инциденты</a:t>
                      </a:r>
                    </a:p>
                    <a:p>
                      <a:pPr algn="ctr">
                        <a:lnSpc>
                          <a:spcPct val="115000"/>
                        </a:lnSpc>
                        <a:spcAft>
                          <a:spcPts val="0"/>
                        </a:spcAft>
                      </a:pP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3 (1/2)</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ea typeface="+mn-ea"/>
                          <a:cs typeface="Times New Roman" pitchFamily="18" charset="0"/>
                        </a:rPr>
                        <a:t>4(1/3)</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ea typeface="+mn-ea"/>
                          <a:cs typeface="Times New Roman" pitchFamily="18" charset="0"/>
                        </a:rPr>
                        <a:t>2(2/0)</a:t>
                      </a:r>
                      <a:endParaRPr lang="ru-RU" sz="1400" dirty="0">
                        <a:effectLst/>
                        <a:latin typeface="Times New Roman" pitchFamily="18" charset="0"/>
                        <a:ea typeface="Calibri"/>
                        <a:cs typeface="Times New Roman" pitchFamily="18" charset="0"/>
                      </a:endParaRPr>
                    </a:p>
                  </a:txBody>
                  <a:tcPr marL="68580" marR="68580" marT="0" marB="0" anchor="ctr"/>
                </a:tc>
                <a:tc>
                  <a:txBody>
                    <a:bodyPr/>
                    <a:lstStyle/>
                    <a:p>
                      <a:pPr algn="ctr">
                        <a:lnSpc>
                          <a:spcPct val="115000"/>
                        </a:lnSpc>
                        <a:spcAft>
                          <a:spcPts val="0"/>
                        </a:spcAft>
                      </a:pPr>
                      <a:r>
                        <a:rPr lang="ru-RU" sz="1400" dirty="0">
                          <a:effectLst/>
                          <a:latin typeface="Times New Roman" pitchFamily="18" charset="0"/>
                          <a:cs typeface="Times New Roman" pitchFamily="18" charset="0"/>
                        </a:rPr>
                        <a:t>0</a:t>
                      </a:r>
                      <a:endParaRPr lang="ru-RU" sz="1400" dirty="0">
                        <a:effectLst/>
                        <a:latin typeface="Times New Roman" pitchFamily="18" charset="0"/>
                        <a:ea typeface="Calibri"/>
                        <a:cs typeface="Times New Roman" pitchFamily="18" charset="0"/>
                      </a:endParaRPr>
                    </a:p>
                  </a:txBody>
                  <a:tcPr marL="68580" marR="68580" marT="0" marB="0"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302528041"/>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22</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в 2024 году</a:t>
            </a:r>
          </a:p>
        </p:txBody>
      </p:sp>
      <p:sp>
        <p:nvSpPr>
          <p:cNvPr id="13" name="Прямоугольник 12"/>
          <p:cNvSpPr/>
          <p:nvPr/>
        </p:nvSpPr>
        <p:spPr>
          <a:xfrm>
            <a:off x="547833" y="797510"/>
            <a:ext cx="4953328" cy="6001643"/>
          </a:xfrm>
          <a:prstGeom prst="rect">
            <a:avLst/>
          </a:prstGeom>
          <a:noFill/>
        </p:spPr>
        <p:txBody>
          <a:bodyPr wrap="square">
            <a:spAutoFit/>
          </a:bodyPr>
          <a:lstStyle/>
          <a:p>
            <a:pPr algn="just" hangingPunct="0"/>
            <a:r>
              <a:rPr lang="ru-RU" sz="1600" b="1" u="sng" dirty="0">
                <a:latin typeface="Times New Roman" pitchFamily="18" charset="0"/>
                <a:cs typeface="Times New Roman" pitchFamily="18" charset="0"/>
              </a:rPr>
              <a:t>Новосибирская область:</a:t>
            </a:r>
          </a:p>
          <a:p>
            <a:pPr algn="just" hangingPunct="0"/>
            <a:endParaRPr lang="ru-RU" sz="1600" b="1" dirty="0">
              <a:latin typeface="Times New Roman" pitchFamily="18" charset="0"/>
              <a:cs typeface="Times New Roman" pitchFamily="18" charset="0"/>
            </a:endParaRPr>
          </a:p>
          <a:p>
            <a:pPr algn="just" hangingPunct="0"/>
            <a:r>
              <a:rPr lang="ru-RU" sz="1600" b="1" dirty="0">
                <a:solidFill>
                  <a:srgbClr val="FF0000"/>
                </a:solidFill>
                <a:latin typeface="Times New Roman" pitchFamily="18" charset="0"/>
                <a:cs typeface="Times New Roman" pitchFamily="18" charset="0"/>
              </a:rPr>
              <a:t>26.02.2024</a:t>
            </a:r>
            <a:r>
              <a:rPr lang="ru-RU" sz="1600" dirty="0">
                <a:latin typeface="Times New Roman" pitchFamily="18" charset="0"/>
                <a:cs typeface="Times New Roman" pitchFamily="18" charset="0"/>
              </a:rPr>
              <a:t> произошел инцидент на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ОПО Сушильно-очистительная башня СОБ-МК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(рег. № А60-07968-0004) в ООО «</a:t>
            </a:r>
            <a:r>
              <a:rPr lang="ru-RU" sz="1600" dirty="0" err="1">
                <a:latin typeface="Times New Roman" pitchFamily="18" charset="0"/>
                <a:cs typeface="Times New Roman" pitchFamily="18" charset="0"/>
              </a:rPr>
              <a:t>Баганхлебопродукт</a:t>
            </a:r>
            <a:r>
              <a:rPr lang="ru-RU" sz="1600" dirty="0">
                <a:latin typeface="Times New Roman" pitchFamily="18" charset="0"/>
                <a:cs typeface="Times New Roman" pitchFamily="18" charset="0"/>
              </a:rPr>
              <a:t>».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При сушке семян подсолнечника во время розжига горелки сушилки произошло возгорание отложений нефти в камере сгорания сушильно-очистительной башни СОБ-МК. </a:t>
            </a:r>
          </a:p>
          <a:p>
            <a:pPr algn="just" hangingPunct="0"/>
            <a:r>
              <a:rPr lang="ru-RU" sz="1600" dirty="0">
                <a:latin typeface="Times New Roman" pitchFamily="18" charset="0"/>
                <a:cs typeface="Times New Roman" pitchFamily="18" charset="0"/>
              </a:rPr>
              <a:t>В результате возгорания повреждены электропроводка, плафоны, автоматические выключатели.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Причиной возникновения инцидента явилось:</a:t>
            </a:r>
          </a:p>
          <a:p>
            <a:pPr marL="285750" indent="-285750" algn="just" hangingPunct="0">
              <a:buFont typeface="Symbol" panose="05050102010706020507" pitchFamily="18" charset="2"/>
              <a:buChar char="-"/>
            </a:pPr>
            <a:r>
              <a:rPr lang="ru-RU" sz="1600" dirty="0">
                <a:latin typeface="Times New Roman" pitchFamily="18" charset="0"/>
                <a:cs typeface="Times New Roman" pitchFamily="18" charset="0"/>
              </a:rPr>
              <a:t>образование отложений остатков нефти в камере сгорания вследствие нештатной работы горелки (периодического выхода  топлива (нефти) из форсунки);</a:t>
            </a:r>
          </a:p>
          <a:p>
            <a:pPr marL="285750" indent="-285750" algn="just" hangingPunct="0">
              <a:buFont typeface="Symbol" panose="05050102010706020507" pitchFamily="18" charset="2"/>
              <a:buChar char="-"/>
            </a:pPr>
            <a:r>
              <a:rPr lang="ru-RU" sz="1600" dirty="0">
                <a:latin typeface="Times New Roman" pitchFamily="18" charset="0"/>
                <a:cs typeface="Times New Roman" pitchFamily="18" charset="0"/>
              </a:rPr>
              <a:t>отсутствовала уборка остатков отложений топлива (нефти) после каждой нештатной работы горелки.</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Размер экономического ущерба составил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13 195 рублей.</a:t>
            </a:r>
          </a:p>
        </p:txBody>
      </p:sp>
      <p:pic>
        <p:nvPicPr>
          <p:cNvPr id="9" name="Picture 2" descr="C:\Users\kulygin_ei\Desktop\Отчет февраль отдел РС 2024\Инцидент Баганхлебопродукт 26.02.2024\фото Баган инцидент\IMG-20240311-WA001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2128" y="804477"/>
            <a:ext cx="3181084" cy="29153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kulygin_ei\Desktop\Отчет февраль отдел РС 2024\Инцидент Баганхлебопродукт 26.02.2024\фото Баган инцидент\IMG-20240311-WA00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00190" y="3755731"/>
            <a:ext cx="2084959" cy="2779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8824784"/>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23</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в 2024 году </a:t>
            </a:r>
          </a:p>
        </p:txBody>
      </p:sp>
      <p:sp>
        <p:nvSpPr>
          <p:cNvPr id="13" name="Прямоугольник 12"/>
          <p:cNvSpPr/>
          <p:nvPr/>
        </p:nvSpPr>
        <p:spPr>
          <a:xfrm>
            <a:off x="654014" y="620688"/>
            <a:ext cx="4206018" cy="6247864"/>
          </a:xfrm>
          <a:prstGeom prst="rect">
            <a:avLst/>
          </a:prstGeom>
          <a:noFill/>
        </p:spPr>
        <p:txBody>
          <a:bodyPr wrap="square">
            <a:spAutoFit/>
          </a:bodyPr>
          <a:lstStyle/>
          <a:p>
            <a:pPr algn="just" hangingPunct="0"/>
            <a:r>
              <a:rPr lang="ru-RU" sz="1600" b="1" u="sng" dirty="0">
                <a:latin typeface="Times New Roman" pitchFamily="18" charset="0"/>
                <a:cs typeface="Times New Roman" pitchFamily="18" charset="0"/>
              </a:rPr>
              <a:t>Новосибирская область:</a:t>
            </a:r>
          </a:p>
          <a:p>
            <a:pPr algn="just" hangingPunct="0"/>
            <a:endParaRPr lang="ru-RU" sz="1600" b="1" dirty="0">
              <a:latin typeface="Times New Roman" pitchFamily="18" charset="0"/>
              <a:cs typeface="Times New Roman" pitchFamily="18" charset="0"/>
            </a:endParaRPr>
          </a:p>
          <a:p>
            <a:pPr algn="just" hangingPunct="0"/>
            <a:r>
              <a:rPr lang="ru-RU" sz="1600" b="1" dirty="0">
                <a:solidFill>
                  <a:srgbClr val="FF0000"/>
                </a:solidFill>
                <a:latin typeface="Times New Roman" pitchFamily="18" charset="0"/>
                <a:cs typeface="Times New Roman" pitchFamily="18" charset="0"/>
              </a:rPr>
              <a:t>13.11.2024</a:t>
            </a:r>
            <a:r>
              <a:rPr lang="ru-RU" sz="1600" dirty="0">
                <a:solidFill>
                  <a:srgbClr val="FF0000"/>
                </a:solidFill>
                <a:latin typeface="Times New Roman" pitchFamily="18" charset="0"/>
                <a:cs typeface="Times New Roman" pitchFamily="18" charset="0"/>
              </a:rPr>
              <a:t> </a:t>
            </a:r>
            <a:r>
              <a:rPr lang="ru-RU" sz="1600" dirty="0">
                <a:latin typeface="Times New Roman" pitchFamily="18" charset="0"/>
                <a:cs typeface="Times New Roman" pitchFamily="18" charset="0"/>
              </a:rPr>
              <a:t>произошел инцидент на ОПО Сушильно-очистительная башня СОБ-1С (рег. № А60-07968-0004) в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ООО «</a:t>
            </a:r>
            <a:r>
              <a:rPr lang="ru-RU" sz="1600" dirty="0" err="1">
                <a:latin typeface="Times New Roman" pitchFamily="18" charset="0"/>
                <a:cs typeface="Times New Roman" pitchFamily="18" charset="0"/>
              </a:rPr>
              <a:t>Баганхлебопродукт</a:t>
            </a:r>
            <a:r>
              <a:rPr lang="ru-RU" sz="1600" dirty="0">
                <a:latin typeface="Times New Roman" pitchFamily="18" charset="0"/>
                <a:cs typeface="Times New Roman" pitchFamily="18" charset="0"/>
              </a:rPr>
              <a:t>».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При сушке семян подсолнечника во время розжига горелки сушилки произошло возгорание отложений нефти в камере сгорания сушильно-очистительной башни СОБ-1С.</a:t>
            </a:r>
          </a:p>
          <a:p>
            <a:pPr algn="just" hangingPunct="0"/>
            <a:r>
              <a:rPr lang="ru-RU" sz="1600" dirty="0">
                <a:latin typeface="Times New Roman" pitchFamily="18" charset="0"/>
                <a:cs typeface="Times New Roman" pitchFamily="18" charset="0"/>
              </a:rPr>
              <a:t>В результате возгорания повреждены электропроводка, плафоны, автоматические выключатели, транспортерная лента, пластиковые </a:t>
            </a:r>
            <a:r>
              <a:rPr lang="ru-RU" sz="1600" dirty="0" err="1">
                <a:latin typeface="Times New Roman" pitchFamily="18" charset="0"/>
                <a:cs typeface="Times New Roman" pitchFamily="18" charset="0"/>
              </a:rPr>
              <a:t>норийные</a:t>
            </a:r>
            <a:r>
              <a:rPr lang="ru-RU" sz="1600" dirty="0">
                <a:latin typeface="Times New Roman" pitchFamily="18" charset="0"/>
                <a:cs typeface="Times New Roman" pitchFamily="18" charset="0"/>
              </a:rPr>
              <a:t> ковши.</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Причиной возникновения инцидента явилось образование отложений остатков нефти в камере сгорания вследствие нештатной работы горелки (периодического выхода  топлива (нефти) из форсунки).</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Размер экономического ущерба составил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185 000 рублей.</a:t>
            </a:r>
          </a:p>
        </p:txBody>
      </p:sp>
      <p:pic>
        <p:nvPicPr>
          <p:cNvPr id="9" name="Picture 2" descr="C:\Users\kulygin_ei\Desktop\Отчет ноябрь отдел РС 2024\Инцидент Баганхлебопродукт ноябрь 2024\Фото инцидент Баган 13.11.2024\IMG-20241122-WA00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7854" y="3400935"/>
            <a:ext cx="1952418" cy="34188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kulygin_ei\Desktop\Отчет ноябрь отдел РС 2024\Инцидент Баганхлебопродукт ноябрь 2024\Фото инцидент Баган 13.11.2024\IMG-20241122-WA00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0272" y="804476"/>
            <a:ext cx="2049516" cy="2940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121181"/>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24</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в 2024 году </a:t>
            </a:r>
          </a:p>
        </p:txBody>
      </p:sp>
      <p:sp>
        <p:nvSpPr>
          <p:cNvPr id="13" name="Прямоугольник 12"/>
          <p:cNvSpPr/>
          <p:nvPr/>
        </p:nvSpPr>
        <p:spPr>
          <a:xfrm>
            <a:off x="723424" y="804477"/>
            <a:ext cx="8057754" cy="5755422"/>
          </a:xfrm>
          <a:prstGeom prst="rect">
            <a:avLst/>
          </a:prstGeom>
          <a:noFill/>
        </p:spPr>
        <p:txBody>
          <a:bodyPr wrap="square">
            <a:spAutoFit/>
          </a:bodyPr>
          <a:lstStyle/>
          <a:p>
            <a:pPr algn="just" hangingPunct="0"/>
            <a:r>
              <a:rPr lang="ru-RU" sz="1600" b="1" u="sng" dirty="0">
                <a:latin typeface="Times New Roman" pitchFamily="18" charset="0"/>
                <a:cs typeface="Times New Roman" pitchFamily="18" charset="0"/>
              </a:rPr>
              <a:t>Омская область:</a:t>
            </a:r>
            <a:endParaRPr lang="ru-RU" sz="1600" b="1" dirty="0">
              <a:latin typeface="Times New Roman" pitchFamily="18" charset="0"/>
              <a:cs typeface="Times New Roman" pitchFamily="18" charset="0"/>
            </a:endParaRPr>
          </a:p>
          <a:p>
            <a:pPr algn="just" hangingPunct="0"/>
            <a:endParaRPr lang="ru-RU" sz="1600" b="1" dirty="0">
              <a:solidFill>
                <a:srgbClr val="FF0000"/>
              </a:solidFill>
              <a:latin typeface="Times New Roman" pitchFamily="18" charset="0"/>
              <a:cs typeface="Times New Roman" pitchFamily="18" charset="0"/>
            </a:endParaRPr>
          </a:p>
          <a:p>
            <a:pPr algn="just" hangingPunct="0"/>
            <a:r>
              <a:rPr lang="ru-RU" sz="1600" b="1" dirty="0">
                <a:solidFill>
                  <a:srgbClr val="FF0000"/>
                </a:solidFill>
                <a:latin typeface="Times New Roman" pitchFamily="18" charset="0"/>
                <a:cs typeface="Times New Roman" pitchFamily="18" charset="0"/>
              </a:rPr>
              <a:t>30.04.2024</a:t>
            </a:r>
            <a:r>
              <a:rPr lang="ru-RU" sz="1600" dirty="0">
                <a:latin typeface="Times New Roman" pitchFamily="18" charset="0"/>
                <a:cs typeface="Times New Roman" pitchFamily="18" charset="0"/>
              </a:rPr>
              <a:t> произошел инцидент на ОПО Цех по производству комбикормов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(рег. № А61-0144-0001) в АО «</a:t>
            </a:r>
            <a:r>
              <a:rPr lang="ru-RU" sz="1600" dirty="0" err="1">
                <a:latin typeface="Times New Roman" pitchFamily="18" charset="0"/>
                <a:cs typeface="Times New Roman" pitchFamily="18" charset="0"/>
              </a:rPr>
              <a:t>Лузинский</a:t>
            </a:r>
            <a:r>
              <a:rPr lang="ru-RU" sz="1600" dirty="0">
                <a:latin typeface="Times New Roman" pitchFamily="18" charset="0"/>
                <a:cs typeface="Times New Roman" pitchFamily="18" charset="0"/>
              </a:rPr>
              <a:t> комбикормовый завод».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Произошло возгорание в экспандере. </a:t>
            </a:r>
          </a:p>
          <a:p>
            <a:pPr algn="just" hangingPunct="0"/>
            <a:r>
              <a:rPr lang="ru-RU" sz="1600" dirty="0">
                <a:latin typeface="Times New Roman" pitchFamily="18" charset="0"/>
                <a:cs typeface="Times New Roman" pitchFamily="18" charset="0"/>
              </a:rPr>
              <a:t>В результате возгорания повреждены двухъярусный ленточный охладитель на третьем этаже рабочей башни цеха комбикормового производства и аспирационная сеть цеха комбикормового производства.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Причиной возникновения инцидента явилось нарушение технологического процесса </a:t>
            </a:r>
            <a:r>
              <a:rPr lang="ru-RU" sz="1600" dirty="0" err="1">
                <a:latin typeface="Times New Roman" pitchFamily="18" charset="0"/>
                <a:cs typeface="Times New Roman" pitchFamily="18" charset="0"/>
              </a:rPr>
              <a:t>экспандирования</a:t>
            </a:r>
            <a:r>
              <a:rPr lang="ru-RU" sz="1600" dirty="0">
                <a:latin typeface="Times New Roman" pitchFamily="18" charset="0"/>
                <a:cs typeface="Times New Roman" pitchFamily="18" charset="0"/>
              </a:rPr>
              <a:t> и гранулирования комбикормов, а именно: подача сырья в экспандер с влажностью менее 16 %. Были нарушены требования: «Руководства по эксплуатации экспандера ОЕ-30.2» и «Технологического регламента на производство работ по хранению и переработке зерновых культур, производства комбикормов и БВМК на ОПО: элеватор, цех для предварительного дозирования и смешивания комбикормового сырья, цех по производству кормов АО «ЛКЗ» ТР-СГТ-01-2022».  </a:t>
            </a:r>
          </a:p>
          <a:p>
            <a:pPr algn="just" hangingPunct="0"/>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a:p>
            <a:pPr algn="just" hangingPunct="0"/>
            <a:r>
              <a:rPr lang="ru-RU" sz="1600" b="1" dirty="0">
                <a:solidFill>
                  <a:srgbClr val="FF0000"/>
                </a:solidFill>
                <a:latin typeface="Times New Roman" pitchFamily="18" charset="0"/>
                <a:cs typeface="Times New Roman" pitchFamily="18" charset="0"/>
              </a:rPr>
              <a:t>18.06.2024</a:t>
            </a:r>
            <a:r>
              <a:rPr lang="ru-RU" sz="1600" dirty="0">
                <a:latin typeface="Times New Roman" pitchFamily="18" charset="0"/>
                <a:cs typeface="Times New Roman" pitchFamily="18" charset="0"/>
              </a:rPr>
              <a:t> произошел инцидент на ОПО Механизированный склад бестарного напольного хранения растительного сырья (рег. № А61-06680-0035) в ООО «Житница».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Произошло возгорание элементов конструкции кровли склада №11. </a:t>
            </a:r>
          </a:p>
        </p:txBody>
      </p:sp>
    </p:spTree>
    <p:extLst>
      <p:ext uri="{BB962C8B-B14F-4D97-AF65-F5344CB8AC3E}">
        <p14:creationId xmlns:p14="http://schemas.microsoft.com/office/powerpoint/2010/main" val="1626816974"/>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25</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в 2024 году</a:t>
            </a:r>
          </a:p>
        </p:txBody>
      </p:sp>
      <p:sp>
        <p:nvSpPr>
          <p:cNvPr id="13" name="Прямоугольник 12"/>
          <p:cNvSpPr/>
          <p:nvPr/>
        </p:nvSpPr>
        <p:spPr>
          <a:xfrm>
            <a:off x="723424" y="804477"/>
            <a:ext cx="8057754" cy="1569660"/>
          </a:xfrm>
          <a:prstGeom prst="rect">
            <a:avLst/>
          </a:prstGeom>
          <a:noFill/>
        </p:spPr>
        <p:txBody>
          <a:bodyPr wrap="square">
            <a:spAutoFit/>
          </a:bodyPr>
          <a:lstStyle/>
          <a:p>
            <a:pPr algn="just" hangingPunct="0"/>
            <a:r>
              <a:rPr lang="ru-RU" sz="1600" b="1" u="sng" dirty="0">
                <a:latin typeface="Times New Roman" pitchFamily="18" charset="0"/>
                <a:cs typeface="Times New Roman" pitchFamily="18" charset="0"/>
              </a:rPr>
              <a:t>Омская область:</a:t>
            </a:r>
            <a:endParaRPr lang="ru-RU" sz="1600" b="1" dirty="0">
              <a:latin typeface="Times New Roman" pitchFamily="18" charset="0"/>
              <a:cs typeface="Times New Roman" pitchFamily="18" charset="0"/>
            </a:endParaRPr>
          </a:p>
          <a:p>
            <a:pPr algn="just" hangingPunct="0"/>
            <a:endParaRPr lang="ru-RU" sz="1600" b="1" dirty="0">
              <a:latin typeface="Times New Roman" pitchFamily="18" charset="0"/>
              <a:cs typeface="Times New Roman" pitchFamily="18" charset="0"/>
            </a:endParaRPr>
          </a:p>
          <a:p>
            <a:pPr algn="just" hangingPunct="0"/>
            <a:r>
              <a:rPr lang="ru-RU" sz="1600" b="1" dirty="0">
                <a:solidFill>
                  <a:srgbClr val="FF0000"/>
                </a:solidFill>
                <a:latin typeface="Times New Roman" pitchFamily="18" charset="0"/>
                <a:cs typeface="Times New Roman" pitchFamily="18" charset="0"/>
              </a:rPr>
              <a:t>30.04.2024</a:t>
            </a:r>
            <a:r>
              <a:rPr lang="ru-RU" sz="1600" dirty="0">
                <a:latin typeface="Times New Roman" pitchFamily="18" charset="0"/>
                <a:cs typeface="Times New Roman" pitchFamily="18" charset="0"/>
              </a:rPr>
              <a:t> инцидент на ОПО Цех по производству комбикормов (рег. № А61-0144-0001)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в АО «</a:t>
            </a:r>
            <a:r>
              <a:rPr lang="ru-RU" sz="1600" dirty="0" err="1">
                <a:latin typeface="Times New Roman" pitchFamily="18" charset="0"/>
                <a:cs typeface="Times New Roman" pitchFamily="18" charset="0"/>
              </a:rPr>
              <a:t>Лузинский</a:t>
            </a:r>
            <a:r>
              <a:rPr lang="ru-RU" sz="1600" dirty="0">
                <a:latin typeface="Times New Roman" pitchFamily="18" charset="0"/>
                <a:cs typeface="Times New Roman" pitchFamily="18" charset="0"/>
              </a:rPr>
              <a:t> комбикормовый завод».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Произошло возгорание экспандере. </a:t>
            </a:r>
          </a:p>
        </p:txBody>
      </p:sp>
      <p:pic>
        <p:nvPicPr>
          <p:cNvPr id="9" name="Picture 3" descr="C:\Users\kulygin_ei\Desktop\Отчет май отдел РС 2024\Инцидент АО ЛКЗ 30.04.24\IMG-20240501-WA00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444888"/>
            <a:ext cx="3106288" cy="41417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kulygin_ei\Desktop\Отчет май отдел РС 2024\Инцидент АО ЛКЗ 30.04.24\IMG-20240501-WA002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4628" y="2900790"/>
            <a:ext cx="4306550" cy="3229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939722"/>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в 2025 году </a:t>
            </a:r>
          </a:p>
        </p:txBody>
      </p:sp>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26</a:t>
            </a:fld>
            <a:endParaRPr lang="ru-RU" sz="1800" b="1" i="1" dirty="0">
              <a:solidFill>
                <a:srgbClr val="002060"/>
              </a:solidFill>
            </a:endParaRPr>
          </a:p>
        </p:txBody>
      </p:sp>
      <p:sp>
        <p:nvSpPr>
          <p:cNvPr id="13" name="Прямоугольник 12"/>
          <p:cNvSpPr/>
          <p:nvPr/>
        </p:nvSpPr>
        <p:spPr>
          <a:xfrm>
            <a:off x="603462" y="804477"/>
            <a:ext cx="8056616" cy="3139321"/>
          </a:xfrm>
          <a:prstGeom prst="rect">
            <a:avLst/>
          </a:prstGeom>
          <a:noFill/>
        </p:spPr>
        <p:txBody>
          <a:bodyPr wrap="square">
            <a:spAutoFit/>
          </a:bodyPr>
          <a:lstStyle/>
          <a:p>
            <a:pPr hangingPunct="0"/>
            <a:r>
              <a:rPr lang="ru-RU" sz="1700" b="1" u="sng" dirty="0">
                <a:latin typeface="Times New Roman" pitchFamily="18" charset="0"/>
                <a:cs typeface="Times New Roman" pitchFamily="18" charset="0"/>
              </a:rPr>
              <a:t>Алтайский край (г. Барнаул):</a:t>
            </a:r>
          </a:p>
          <a:p>
            <a:pPr algn="just" hangingPunct="0"/>
            <a:endParaRPr lang="ru-RU" sz="1700" b="1" dirty="0">
              <a:latin typeface="Times New Roman" pitchFamily="18" charset="0"/>
              <a:cs typeface="Times New Roman" pitchFamily="18" charset="0"/>
            </a:endParaRPr>
          </a:p>
          <a:p>
            <a:pPr algn="just" hangingPunct="0"/>
            <a:r>
              <a:rPr lang="ru-RU" sz="1700" b="1" dirty="0">
                <a:solidFill>
                  <a:srgbClr val="FF0000"/>
                </a:solidFill>
                <a:latin typeface="Times New Roman" pitchFamily="18" charset="0"/>
                <a:cs typeface="Times New Roman" pitchFamily="18" charset="0"/>
              </a:rPr>
              <a:t>06.02.2025</a:t>
            </a:r>
            <a:r>
              <a:rPr lang="ru-RU" sz="1700" b="1" dirty="0">
                <a:latin typeface="Times New Roman" pitchFamily="18" charset="0"/>
                <a:cs typeface="Times New Roman" pitchFamily="18" charset="0"/>
              </a:rPr>
              <a:t> </a:t>
            </a:r>
            <a:r>
              <a:rPr lang="ru-RU" sz="1700" dirty="0">
                <a:latin typeface="Times New Roman" pitchFamily="18" charset="0"/>
                <a:cs typeface="Times New Roman" pitchFamily="18" charset="0"/>
              </a:rPr>
              <a:t>произошел инцидент на опасном производственном объекте цех по производству комбикормов (рег.№ А63-00051-0017) в ОАО «Барнаульский пивоваренный завод». </a:t>
            </a:r>
          </a:p>
          <a:p>
            <a:pPr algn="just" hangingPunct="0"/>
            <a:r>
              <a:rPr lang="ru-RU" sz="1700" dirty="0">
                <a:latin typeface="Times New Roman" pitchFamily="18" charset="0"/>
                <a:cs typeface="Times New Roman" pitchFamily="18" charset="0"/>
              </a:rPr>
              <a:t>Было зафиксировано возгорание в сушильной машине</a:t>
            </a:r>
            <a:r>
              <a:rPr lang="ru-RU" sz="1600" dirty="0">
                <a:latin typeface="Times New Roman" pitchFamily="18" charset="0"/>
                <a:cs typeface="Times New Roman" pitchFamily="18" charset="0"/>
              </a:rPr>
              <a:t>. </a:t>
            </a:r>
          </a:p>
          <a:p>
            <a:pPr algn="just" hangingPunct="0"/>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3648" y="2682918"/>
            <a:ext cx="2472412" cy="3718701"/>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3670" y="2682916"/>
            <a:ext cx="2789028" cy="3718703"/>
          </a:xfrm>
          <a:prstGeom prst="rect">
            <a:avLst/>
          </a:prstGeom>
        </p:spPr>
      </p:pic>
    </p:spTree>
    <p:extLst>
      <p:ext uri="{BB962C8B-B14F-4D97-AF65-F5344CB8AC3E}">
        <p14:creationId xmlns:p14="http://schemas.microsoft.com/office/powerpoint/2010/main" val="2019421071"/>
      </p:ext>
    </p:extLst>
  </p:cSld>
  <p:clrMapOvr>
    <a:masterClrMapping/>
  </p:clrMapOvr>
  <p:transition spd="med">
    <p:pull/>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967432" y="6372433"/>
            <a:ext cx="2133600" cy="365125"/>
          </a:xfrm>
        </p:spPr>
        <p:txBody>
          <a:bodyPr/>
          <a:lstStyle/>
          <a:p>
            <a:fld id="{B19B0651-EE4F-4900-A07F-96A6BFA9D0F0}" type="slidenum">
              <a:rPr lang="ru-RU" sz="1800" b="1" i="1" smtClean="0">
                <a:solidFill>
                  <a:srgbClr val="002060"/>
                </a:solidFill>
              </a:rPr>
              <a:t>27</a:t>
            </a:fld>
            <a:endParaRPr lang="ru-RU" sz="1800" b="1" i="1" dirty="0">
              <a:solidFill>
                <a:srgbClr val="002060"/>
              </a:solidFill>
            </a:endParaRPr>
          </a:p>
        </p:txBody>
      </p:sp>
      <p:sp>
        <p:nvSpPr>
          <p:cNvPr id="7" name="Заголовок 6"/>
          <p:cNvSpPr>
            <a:spLocks noGrp="1"/>
          </p:cNvSpPr>
          <p:nvPr>
            <p:ph type="title"/>
          </p:nvPr>
        </p:nvSpPr>
        <p:spPr>
          <a:xfrm>
            <a:off x="906339" y="-27384"/>
            <a:ext cx="7848872" cy="707678"/>
          </a:xfrm>
        </p:spPr>
        <p:txBody>
          <a:bodyPr>
            <a:normAutofit/>
          </a:bodyPr>
          <a:lstStyle/>
          <a:p>
            <a:pPr algn="ctr"/>
            <a:r>
              <a:rPr lang="ru-RU" dirty="0">
                <a:solidFill>
                  <a:schemeClr val="tx2">
                    <a:lumMod val="50000"/>
                  </a:schemeClr>
                </a:solidFill>
                <a:latin typeface="Times New Roman" panose="02020603050405020304" pitchFamily="18" charset="0"/>
                <a:cs typeface="Times New Roman" panose="02020603050405020304" pitchFamily="18" charset="0"/>
              </a:rPr>
              <a:t>Инциденты, произошедшие на территории, подконтрольной Сибирскому управлению </a:t>
            </a:r>
            <a:r>
              <a:rPr lang="ru-RU" dirty="0" err="1">
                <a:solidFill>
                  <a:schemeClr val="tx2">
                    <a:lumMod val="50000"/>
                  </a:schemeClr>
                </a:solidFill>
                <a:latin typeface="Times New Roman" panose="02020603050405020304" pitchFamily="18" charset="0"/>
                <a:cs typeface="Times New Roman" panose="02020603050405020304" pitchFamily="18" charset="0"/>
              </a:rPr>
              <a:t>Ростехнадзора</a:t>
            </a:r>
            <a:r>
              <a:rPr lang="ru-RU" dirty="0">
                <a:solidFill>
                  <a:schemeClr val="tx2">
                    <a:lumMod val="50000"/>
                  </a:schemeClr>
                </a:solidFill>
                <a:latin typeface="Times New Roman" panose="02020603050405020304" pitchFamily="18" charset="0"/>
                <a:cs typeface="Times New Roman" panose="02020603050405020304" pitchFamily="18" charset="0"/>
              </a:rPr>
              <a:t> в 2025 году</a:t>
            </a:r>
          </a:p>
        </p:txBody>
      </p:sp>
      <p:sp>
        <p:nvSpPr>
          <p:cNvPr id="13" name="Прямоугольник 12"/>
          <p:cNvSpPr/>
          <p:nvPr/>
        </p:nvSpPr>
        <p:spPr>
          <a:xfrm>
            <a:off x="723424" y="804477"/>
            <a:ext cx="8057754" cy="1815882"/>
          </a:xfrm>
          <a:prstGeom prst="rect">
            <a:avLst/>
          </a:prstGeom>
          <a:noFill/>
        </p:spPr>
        <p:txBody>
          <a:bodyPr wrap="square">
            <a:spAutoFit/>
          </a:bodyPr>
          <a:lstStyle/>
          <a:p>
            <a:pPr hangingPunct="0"/>
            <a:r>
              <a:rPr lang="ru-RU" sz="1600" b="1" u="sng" dirty="0">
                <a:latin typeface="Times New Roman" pitchFamily="18" charset="0"/>
                <a:cs typeface="Times New Roman" pitchFamily="18" charset="0"/>
              </a:rPr>
              <a:t>Алтайский край (г. Рубцовск):</a:t>
            </a:r>
          </a:p>
          <a:p>
            <a:pPr hangingPunct="0"/>
            <a:endParaRPr lang="ru-RU" sz="1600" b="1" dirty="0">
              <a:latin typeface="Times New Roman" pitchFamily="18" charset="0"/>
              <a:cs typeface="Times New Roman" pitchFamily="18" charset="0"/>
            </a:endParaRPr>
          </a:p>
          <a:p>
            <a:pPr algn="just" hangingPunct="0"/>
            <a:r>
              <a:rPr lang="ru-RU" sz="1600" b="1" dirty="0">
                <a:solidFill>
                  <a:srgbClr val="FF0000"/>
                </a:solidFill>
                <a:latin typeface="Times New Roman" pitchFamily="18" charset="0"/>
                <a:cs typeface="Times New Roman" pitchFamily="18" charset="0"/>
              </a:rPr>
              <a:t>02.03.2025</a:t>
            </a:r>
            <a:r>
              <a:rPr lang="ru-RU" sz="1600" b="1" dirty="0">
                <a:latin typeface="Times New Roman" pitchFamily="18" charset="0"/>
                <a:cs typeface="Times New Roman" pitchFamily="18" charset="0"/>
              </a:rPr>
              <a:t> </a:t>
            </a:r>
            <a:r>
              <a:rPr lang="ru-RU" sz="1600" dirty="0">
                <a:latin typeface="Times New Roman" pitchFamily="18" charset="0"/>
                <a:cs typeface="Times New Roman" pitchFamily="18" charset="0"/>
              </a:rPr>
              <a:t>произошел инцидент на опасном производственном объекте цех по производству комбикормов (рег.№ А63-00080-0001) в АО «Мельник».  </a:t>
            </a:r>
          </a:p>
          <a:p>
            <a:pPr algn="just" hangingPunct="0"/>
            <a:r>
              <a:rPr lang="ru-RU" sz="1600" dirty="0">
                <a:latin typeface="Times New Roman" pitchFamily="18" charset="0"/>
                <a:cs typeface="Times New Roman" pitchFamily="18" charset="0"/>
              </a:rPr>
              <a:t>Было зафиксировано возгорание конструкции из </a:t>
            </a:r>
            <a:r>
              <a:rPr lang="en-US" sz="1600" dirty="0">
                <a:latin typeface="Times New Roman" pitchFamily="18" charset="0"/>
                <a:cs typeface="Times New Roman" pitchFamily="18" charset="0"/>
              </a:rPr>
              <a:t>OSB </a:t>
            </a:r>
            <a:r>
              <a:rPr lang="ru-RU" sz="1600" dirty="0">
                <a:latin typeface="Times New Roman" pitchFamily="18" charset="0"/>
                <a:cs typeface="Times New Roman" pitchFamily="18" charset="0"/>
              </a:rPr>
              <a:t>материала (служила </a:t>
            </a:r>
            <a:r>
              <a:rPr lang="ru-RU" sz="1600" dirty="0" err="1">
                <a:latin typeface="Times New Roman" pitchFamily="18" charset="0"/>
                <a:cs typeface="Times New Roman" pitchFamily="18" charset="0"/>
              </a:rPr>
              <a:t>шумоподавителем</a:t>
            </a:r>
            <a:r>
              <a:rPr lang="ru-RU" sz="1600" dirty="0">
                <a:latin typeface="Times New Roman" pitchFamily="18" charset="0"/>
                <a:cs typeface="Times New Roman" pitchFamily="18" charset="0"/>
              </a:rPr>
              <a:t> от работы вентилятора системы пневмотранспорта подачи отрубей на комбикормовый завод с мельницы) расположенной на крыше комбикормового завода. </a:t>
            </a: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1640" y="2794000"/>
            <a:ext cx="2927100" cy="3902800"/>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4452" y="2760363"/>
            <a:ext cx="2952328" cy="3936437"/>
          </a:xfrm>
          <a:prstGeom prst="rect">
            <a:avLst/>
          </a:prstGeom>
        </p:spPr>
      </p:pic>
    </p:spTree>
    <p:extLst>
      <p:ext uri="{BB962C8B-B14F-4D97-AF65-F5344CB8AC3E}">
        <p14:creationId xmlns:p14="http://schemas.microsoft.com/office/powerpoint/2010/main" val="2609533028"/>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l="-6000" r="-6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72433"/>
            <a:ext cx="2133600" cy="365125"/>
          </a:xfrm>
        </p:spPr>
        <p:txBody>
          <a:bodyPr/>
          <a:lstStyle/>
          <a:p>
            <a:fld id="{B19B0651-EE4F-4900-A07F-96A6BFA9D0F0}" type="slidenum">
              <a:rPr lang="ru-RU" sz="2400" b="1" i="1" smtClean="0">
                <a:solidFill>
                  <a:schemeClr val="tx1"/>
                </a:solidFill>
              </a:rPr>
              <a:t>28</a:t>
            </a:fld>
            <a:endParaRPr lang="ru-RU" sz="2400" b="1" i="1" dirty="0">
              <a:solidFill>
                <a:schemeClr val="tx1"/>
              </a:solidFill>
            </a:endParaRPr>
          </a:p>
        </p:txBody>
      </p:sp>
      <p:sp>
        <p:nvSpPr>
          <p:cNvPr id="12" name="Заголовок 6"/>
          <p:cNvSpPr txBox="1">
            <a:spLocks/>
          </p:cNvSpPr>
          <p:nvPr/>
        </p:nvSpPr>
        <p:spPr>
          <a:xfrm>
            <a:off x="731436" y="145382"/>
            <a:ext cx="8156868" cy="659095"/>
          </a:xfrm>
          <a:prstGeom prst="rect">
            <a:avLst/>
          </a:prstGeom>
          <a:solidFill>
            <a:schemeClr val="tx2">
              <a:lumMod val="20000"/>
              <a:lumOff val="80000"/>
              <a:alpha val="70000"/>
            </a:schemeClr>
          </a:solidFill>
        </p:spPr>
        <p:txBody>
          <a:bodyPr vert="horz" lIns="91440" tIns="45720" rIns="91440" bIns="45720" rtlCol="0" anchor="b">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hangingPunct="0"/>
            <a:r>
              <a:rPr lang="ru-RU" sz="2400" dirty="0">
                <a:latin typeface="Times New Roman" pitchFamily="18" charset="0"/>
                <a:cs typeface="Times New Roman" pitchFamily="18" charset="0"/>
              </a:rPr>
              <a:t>Проведение профилактических мероприятий</a:t>
            </a:r>
          </a:p>
        </p:txBody>
      </p:sp>
      <p:sp>
        <p:nvSpPr>
          <p:cNvPr id="16" name="Прямоугольник 15"/>
          <p:cNvSpPr/>
          <p:nvPr/>
        </p:nvSpPr>
        <p:spPr>
          <a:xfrm>
            <a:off x="713309" y="1159224"/>
            <a:ext cx="8161044" cy="923330"/>
          </a:xfrm>
          <a:prstGeom prst="rect">
            <a:avLst/>
          </a:prstGeom>
          <a:solidFill>
            <a:schemeClr val="tx2">
              <a:lumMod val="20000"/>
              <a:lumOff val="80000"/>
              <a:alpha val="70000"/>
            </a:schemeClr>
          </a:solidFill>
        </p:spPr>
        <p:txBody>
          <a:bodyPr wrap="square">
            <a:spAutoFit/>
          </a:bodyPr>
          <a:lstStyle/>
          <a:p>
            <a:pPr marL="285750" indent="-285750" algn="just">
              <a:buBlip>
                <a:blip r:embed="rId4"/>
              </a:buBlip>
            </a:pPr>
            <a:r>
              <a:rPr lang="ru-RU" dirty="0">
                <a:latin typeface="Times New Roman" pitchFamily="18" charset="0"/>
                <a:cs typeface="Times New Roman" pitchFamily="18" charset="0"/>
              </a:rPr>
              <a:t>За </a:t>
            </a:r>
            <a:r>
              <a:rPr lang="ru-RU" b="1" dirty="0">
                <a:solidFill>
                  <a:srgbClr val="FF0000"/>
                </a:solidFill>
                <a:latin typeface="Times New Roman" pitchFamily="18" charset="0"/>
                <a:cs typeface="Times New Roman" pitchFamily="18" charset="0"/>
              </a:rPr>
              <a:t>9 месяцев 2026</a:t>
            </a:r>
            <a:r>
              <a:rPr lang="ru-RU" dirty="0">
                <a:solidFill>
                  <a:srgbClr val="FF0000"/>
                </a:solidFill>
                <a:latin typeface="Times New Roman" pitchFamily="18" charset="0"/>
                <a:cs typeface="Times New Roman" pitchFamily="18" charset="0"/>
              </a:rPr>
              <a:t> </a:t>
            </a:r>
            <a:r>
              <a:rPr lang="ru-RU" dirty="0">
                <a:latin typeface="Times New Roman" pitchFamily="18" charset="0"/>
                <a:cs typeface="Times New Roman" pitchFamily="18" charset="0"/>
              </a:rPr>
              <a:t>года было проведено </a:t>
            </a:r>
            <a:r>
              <a:rPr lang="ru-RU" b="1" dirty="0">
                <a:solidFill>
                  <a:srgbClr val="FF0000"/>
                </a:solidFill>
                <a:latin typeface="Times New Roman" pitchFamily="18" charset="0"/>
                <a:cs typeface="Times New Roman" pitchFamily="18" charset="0"/>
              </a:rPr>
              <a:t>5816</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профилактических мероприятий в отношении взрывоопасных объектов хранения и переработки растительного сырья. </a:t>
            </a:r>
          </a:p>
        </p:txBody>
      </p:sp>
      <p:graphicFrame>
        <p:nvGraphicFramePr>
          <p:cNvPr id="7" name="Диаграмма 6"/>
          <p:cNvGraphicFramePr/>
          <p:nvPr>
            <p:extLst>
              <p:ext uri="{D42A27DB-BD31-4B8C-83A1-F6EECF244321}">
                <p14:modId xmlns:p14="http://schemas.microsoft.com/office/powerpoint/2010/main" val="3932251102"/>
              </p:ext>
            </p:extLst>
          </p:nvPr>
        </p:nvGraphicFramePr>
        <p:xfrm>
          <a:off x="1317482" y="2276872"/>
          <a:ext cx="6984776" cy="4064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13839905"/>
      </p:ext>
    </p:extLst>
  </p:cSld>
  <p:clrMapOvr>
    <a:masterClrMapping/>
  </p:clrMapOvr>
  <p:transition spd="med">
    <p:pull/>
  </p:transition>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50000">
              <a:schemeClr val="accent5">
                <a:lumMod val="40000"/>
                <a:lumOff val="6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29</a:t>
            </a:fld>
            <a:endParaRPr lang="ru-RU" sz="1800" b="1" i="1" dirty="0">
              <a:solidFill>
                <a:srgbClr val="003300"/>
              </a:solidFill>
            </a:endParaRPr>
          </a:p>
        </p:txBody>
      </p:sp>
      <p:sp>
        <p:nvSpPr>
          <p:cNvPr id="10" name="Прямоугольник 9"/>
          <p:cNvSpPr/>
          <p:nvPr/>
        </p:nvSpPr>
        <p:spPr>
          <a:xfrm>
            <a:off x="879879" y="804477"/>
            <a:ext cx="7685876" cy="5755422"/>
          </a:xfrm>
          <a:prstGeom prst="rect">
            <a:avLst/>
          </a:prstGeom>
          <a:noFill/>
        </p:spPr>
        <p:txBody>
          <a:bodyPr wrap="square">
            <a:spAutoFit/>
          </a:bodyPr>
          <a:lstStyle/>
          <a:p>
            <a:pPr algn="just"/>
            <a:r>
              <a:rPr lang="ru-RU" sz="1600" dirty="0"/>
              <a:t> </a:t>
            </a:r>
            <a:r>
              <a:rPr lang="ru-RU" sz="1600" dirty="0">
                <a:latin typeface="Times New Roman" pitchFamily="18" charset="0"/>
                <a:cs typeface="Times New Roman" pitchFamily="18" charset="0"/>
              </a:rPr>
              <a:t>Межрегиональным отделом по надзору за взрывоопасными объектами хранения и переработки растительного сырья за </a:t>
            </a:r>
            <a:r>
              <a:rPr lang="ru-RU" sz="1600" b="1" dirty="0">
                <a:latin typeface="Times New Roman" pitchFamily="18" charset="0"/>
                <a:cs typeface="Times New Roman" pitchFamily="18" charset="0"/>
              </a:rPr>
              <a:t>9 месяцев 2026 </a:t>
            </a:r>
            <a:r>
              <a:rPr lang="ru-RU" sz="1600" dirty="0">
                <a:latin typeface="Times New Roman" pitchFamily="18" charset="0"/>
                <a:cs typeface="Times New Roman" pitchFamily="18" charset="0"/>
              </a:rPr>
              <a:t>г. проведены следующие </a:t>
            </a:r>
            <a:r>
              <a:rPr lang="ru-RU" sz="1600" b="1" dirty="0">
                <a:latin typeface="Times New Roman" pitchFamily="18" charset="0"/>
                <a:cs typeface="Times New Roman" pitchFamily="18" charset="0"/>
              </a:rPr>
              <a:t>профилактические мероприятия </a:t>
            </a:r>
            <a:r>
              <a:rPr lang="ru-RU" sz="1600" dirty="0">
                <a:latin typeface="Times New Roman" pitchFamily="18" charset="0"/>
                <a:cs typeface="Times New Roman" pitchFamily="18" charset="0"/>
              </a:rPr>
              <a:t>(всего - </a:t>
            </a:r>
            <a:r>
              <a:rPr lang="ru-RU" sz="1600" b="1" dirty="0">
                <a:solidFill>
                  <a:srgbClr val="FF0000"/>
                </a:solidFill>
                <a:latin typeface="Times New Roman" pitchFamily="18" charset="0"/>
                <a:cs typeface="Times New Roman" pitchFamily="18" charset="0"/>
              </a:rPr>
              <a:t>5816</a:t>
            </a:r>
            <a:r>
              <a:rPr lang="ru-RU" sz="1600" dirty="0">
                <a:latin typeface="Times New Roman" pitchFamily="18" charset="0"/>
                <a:cs typeface="Times New Roman" pitchFamily="18" charset="0"/>
              </a:rPr>
              <a:t>):</a:t>
            </a:r>
          </a:p>
          <a:p>
            <a:pPr marL="285750" indent="-285750" algn="just">
              <a:buFontTx/>
              <a:buChar char="-"/>
            </a:pPr>
            <a:r>
              <a:rPr lang="ru-RU" sz="1600" b="1" dirty="0">
                <a:latin typeface="Times New Roman" pitchFamily="18" charset="0"/>
                <a:cs typeface="Times New Roman" pitchFamily="18" charset="0"/>
              </a:rPr>
              <a:t>информирование</a:t>
            </a:r>
            <a:r>
              <a:rPr lang="ru-RU" sz="1600" dirty="0">
                <a:latin typeface="Times New Roman" pitchFamily="18" charset="0"/>
                <a:cs typeface="Times New Roman" pitchFamily="18" charset="0"/>
              </a:rPr>
              <a:t> – </a:t>
            </a:r>
            <a:r>
              <a:rPr lang="ru-RU" sz="1600" b="1" dirty="0">
                <a:solidFill>
                  <a:srgbClr val="FF0000"/>
                </a:solidFill>
                <a:latin typeface="Times New Roman" pitchFamily="18" charset="0"/>
                <a:cs typeface="Times New Roman" pitchFamily="18" charset="0"/>
              </a:rPr>
              <a:t>5167</a:t>
            </a:r>
            <a:r>
              <a:rPr lang="ru-RU" sz="1600" dirty="0">
                <a:latin typeface="Times New Roman" pitchFamily="18" charset="0"/>
                <a:cs typeface="Times New Roman" pitchFamily="18" charset="0"/>
              </a:rPr>
              <a:t>;</a:t>
            </a:r>
          </a:p>
          <a:p>
            <a:pPr marL="285750" indent="-285750" algn="just">
              <a:buFontTx/>
              <a:buChar char="-"/>
            </a:pPr>
            <a:r>
              <a:rPr lang="ru-RU" sz="1600" b="1" dirty="0">
                <a:latin typeface="Times New Roman" pitchFamily="18" charset="0"/>
                <a:cs typeface="Times New Roman" pitchFamily="18" charset="0"/>
              </a:rPr>
              <a:t>консультирование</a:t>
            </a:r>
            <a:r>
              <a:rPr lang="ru-RU" sz="1600" dirty="0">
                <a:solidFill>
                  <a:srgbClr val="FF0000"/>
                </a:solidFill>
                <a:latin typeface="Times New Roman" pitchFamily="18" charset="0"/>
                <a:cs typeface="Times New Roman" pitchFamily="18" charset="0"/>
              </a:rPr>
              <a:t> </a:t>
            </a:r>
            <a:r>
              <a:rPr lang="ru-RU" sz="1600" dirty="0">
                <a:latin typeface="Times New Roman" pitchFamily="18" charset="0"/>
                <a:cs typeface="Times New Roman" pitchFamily="18" charset="0"/>
              </a:rPr>
              <a:t>– </a:t>
            </a:r>
            <a:r>
              <a:rPr lang="ru-RU" sz="1600" b="1" dirty="0">
                <a:solidFill>
                  <a:srgbClr val="FF0000"/>
                </a:solidFill>
                <a:latin typeface="Times New Roman" pitchFamily="18" charset="0"/>
                <a:cs typeface="Times New Roman" pitchFamily="18" charset="0"/>
              </a:rPr>
              <a:t>582</a:t>
            </a:r>
            <a:r>
              <a:rPr lang="ru-RU" sz="1600" dirty="0">
                <a:latin typeface="Times New Roman" pitchFamily="18" charset="0"/>
                <a:cs typeface="Times New Roman" pitchFamily="18" charset="0"/>
              </a:rPr>
              <a:t>;</a:t>
            </a:r>
          </a:p>
          <a:p>
            <a:pPr marL="285750" indent="-285750" algn="just">
              <a:buFontTx/>
              <a:buChar char="-"/>
            </a:pPr>
            <a:r>
              <a:rPr lang="ru-RU" sz="1600" b="1" dirty="0">
                <a:latin typeface="Times New Roman" pitchFamily="18" charset="0"/>
                <a:cs typeface="Times New Roman" pitchFamily="18" charset="0"/>
              </a:rPr>
              <a:t>предостережение</a:t>
            </a:r>
            <a:r>
              <a:rPr lang="ru-RU" sz="1600" dirty="0">
                <a:latin typeface="Times New Roman" pitchFamily="18" charset="0"/>
                <a:cs typeface="Times New Roman" pitchFamily="18" charset="0"/>
              </a:rPr>
              <a:t> – </a:t>
            </a:r>
            <a:r>
              <a:rPr lang="ru-RU" sz="1600" b="1" dirty="0">
                <a:solidFill>
                  <a:srgbClr val="FF0000"/>
                </a:solidFill>
                <a:latin typeface="Times New Roman" pitchFamily="18" charset="0"/>
                <a:cs typeface="Times New Roman" pitchFamily="18" charset="0"/>
              </a:rPr>
              <a:t>46;</a:t>
            </a:r>
          </a:p>
          <a:p>
            <a:pPr marL="285750" indent="-285750" algn="just">
              <a:buFontTx/>
              <a:buChar char="-"/>
            </a:pPr>
            <a:r>
              <a:rPr lang="ru-RU" sz="1600" b="1" dirty="0">
                <a:latin typeface="Times New Roman" pitchFamily="18" charset="0"/>
                <a:cs typeface="Times New Roman" pitchFamily="18" charset="0"/>
              </a:rPr>
              <a:t>профилактический визит – </a:t>
            </a:r>
            <a:r>
              <a:rPr lang="ru-RU" sz="1600" b="1" dirty="0">
                <a:solidFill>
                  <a:srgbClr val="FF0000"/>
                </a:solidFill>
                <a:latin typeface="Times New Roman" pitchFamily="18" charset="0"/>
                <a:cs typeface="Times New Roman" pitchFamily="18" charset="0"/>
              </a:rPr>
              <a:t>21.</a:t>
            </a:r>
            <a:endParaRPr lang="ru-RU" sz="1600" dirty="0">
              <a:latin typeface="Times New Roman" pitchFamily="18" charset="0"/>
              <a:cs typeface="Times New Roman" pitchFamily="18" charset="0"/>
            </a:endParaRP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Отделом в адрес подконтрольных организаций были направлены </a:t>
            </a:r>
            <a:br>
              <a:rPr lang="ru-RU" sz="1600" dirty="0">
                <a:latin typeface="Times New Roman" pitchFamily="18" charset="0"/>
                <a:cs typeface="Times New Roman" pitchFamily="18" charset="0"/>
              </a:rPr>
            </a:br>
            <a:r>
              <a:rPr lang="ru-RU" sz="1600" b="1" dirty="0">
                <a:solidFill>
                  <a:srgbClr val="FF0000"/>
                </a:solidFill>
                <a:latin typeface="Times New Roman" pitchFamily="18" charset="0"/>
                <a:cs typeface="Times New Roman" pitchFamily="18" charset="0"/>
              </a:rPr>
              <a:t>информационно-рекомендательные письма </a:t>
            </a:r>
            <a:r>
              <a:rPr lang="ru-RU" sz="1600" dirty="0">
                <a:latin typeface="Times New Roman" pitchFamily="18" charset="0"/>
                <a:cs typeface="Times New Roman" pitchFamily="18" charset="0"/>
              </a:rPr>
              <a:t>в соответствии с поручениями центрального аппарата </a:t>
            </a:r>
            <a:r>
              <a:rPr lang="ru-RU" sz="1600" dirty="0" err="1">
                <a:latin typeface="Times New Roman" pitchFamily="18" charset="0"/>
                <a:cs typeface="Times New Roman" pitchFamily="18" charset="0"/>
              </a:rPr>
              <a:t>Ростехнадзора</a:t>
            </a:r>
            <a:r>
              <a:rPr lang="ru-RU" sz="1600" dirty="0">
                <a:latin typeface="Times New Roman" pitchFamily="18" charset="0"/>
                <a:cs typeface="Times New Roman" pitchFamily="18" charset="0"/>
              </a:rPr>
              <a:t>:  </a:t>
            </a:r>
          </a:p>
          <a:p>
            <a:pPr algn="just" hangingPunct="0"/>
            <a:r>
              <a:rPr lang="ru-RU" sz="1600" b="1" dirty="0">
                <a:latin typeface="Times New Roman" pitchFamily="18" charset="0"/>
                <a:cs typeface="Times New Roman" pitchFamily="18" charset="0"/>
              </a:rPr>
              <a:t>1. </a:t>
            </a:r>
            <a:r>
              <a:rPr lang="ru-RU" sz="1600" dirty="0">
                <a:latin typeface="Times New Roman" pitchFamily="18" charset="0"/>
                <a:cs typeface="Times New Roman" pitchFamily="18" charset="0"/>
              </a:rPr>
              <a:t>«О состоянии аварийности и смертельного травматизма на взрывопожароопасных объектах хранения и переработки растительного сырья в 2025г.» от 29.01.2026 № 342-88.</a:t>
            </a:r>
          </a:p>
          <a:p>
            <a:pPr algn="just" hangingPunct="0"/>
            <a:r>
              <a:rPr lang="ru-RU" sz="1600" b="1" dirty="0">
                <a:latin typeface="Times New Roman" pitchFamily="18" charset="0"/>
                <a:cs typeface="Times New Roman" pitchFamily="18" charset="0"/>
              </a:rPr>
              <a:t>2. </a:t>
            </a:r>
            <a:r>
              <a:rPr lang="ru-RU" sz="1600" dirty="0">
                <a:latin typeface="Times New Roman" pitchFamily="18" charset="0"/>
                <a:cs typeface="Times New Roman" pitchFamily="18" charset="0"/>
              </a:rPr>
              <a:t>«О возрастании рисков аварийности на взрывопожароопасных объектах хранения и переработки растительного сырья» от 12.03.2026 № 342-318.</a:t>
            </a:r>
          </a:p>
          <a:p>
            <a:pPr algn="just" hangingPunct="0"/>
            <a:r>
              <a:rPr lang="ru-RU" sz="1600" b="1" dirty="0">
                <a:latin typeface="Times New Roman" pitchFamily="18" charset="0"/>
                <a:cs typeface="Times New Roman" pitchFamily="18" charset="0"/>
              </a:rPr>
              <a:t>3.  </a:t>
            </a:r>
            <a:r>
              <a:rPr lang="ru-RU" sz="1600" dirty="0">
                <a:latin typeface="Times New Roman" pitchFamily="18" charset="0"/>
                <a:cs typeface="Times New Roman" pitchFamily="18" charset="0"/>
              </a:rPr>
              <a:t>«О мерах по обеспечению устойчивого функционирования ОПО» от 17.03.2026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342-354.</a:t>
            </a:r>
          </a:p>
          <a:p>
            <a:pPr algn="just" hangingPunct="0"/>
            <a:r>
              <a:rPr lang="ru-RU" sz="1600" b="1" dirty="0">
                <a:latin typeface="Times New Roman" pitchFamily="18" charset="0"/>
                <a:cs typeface="Times New Roman" pitchFamily="18" charset="0"/>
              </a:rPr>
              <a:t>4. </a:t>
            </a:r>
            <a:r>
              <a:rPr lang="ru-RU" sz="1600" dirty="0">
                <a:latin typeface="Times New Roman" pitchFamily="18" charset="0"/>
                <a:cs typeface="Times New Roman" pitchFamily="18" charset="0"/>
              </a:rPr>
              <a:t>«О несчастном случае на элеваторе в ООО «Благо-Бийск»» от 25.03.2026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342-386.</a:t>
            </a:r>
          </a:p>
          <a:p>
            <a:pPr algn="just" hangingPunct="0"/>
            <a:r>
              <a:rPr lang="ru-RU" sz="1600" b="1" dirty="0">
                <a:latin typeface="Times New Roman" pitchFamily="18" charset="0"/>
                <a:cs typeface="Times New Roman" pitchFamily="18" charset="0"/>
              </a:rPr>
              <a:t>5. </a:t>
            </a:r>
            <a:r>
              <a:rPr lang="ru-RU" sz="1600" dirty="0">
                <a:latin typeface="Times New Roman" pitchFamily="18" charset="0"/>
                <a:cs typeface="Times New Roman" pitchFamily="18" charset="0"/>
              </a:rPr>
              <a:t>«О предупреждении рисков смертельного травматизма на взрывопожароопасных объектах хранения и переработки растительного сырья »  от 17.06.2026 № 342-778.</a:t>
            </a:r>
          </a:p>
          <a:p>
            <a:pPr marL="285750" indent="-285750" algn="just">
              <a:buFontTx/>
              <a:buChar char="-"/>
            </a:pPr>
            <a:endParaRPr lang="ru-RU" sz="1600" b="1" i="1" dirty="0">
              <a:latin typeface="Times New Roman" pitchFamily="18" charset="0"/>
              <a:cs typeface="Times New Roman" pitchFamily="18" charset="0"/>
            </a:endParaRPr>
          </a:p>
        </p:txBody>
      </p:sp>
      <p:sp>
        <p:nvSpPr>
          <p:cNvPr id="13" name="Заголовок 6"/>
          <p:cNvSpPr txBox="1">
            <a:spLocks/>
          </p:cNvSpPr>
          <p:nvPr/>
        </p:nvSpPr>
        <p:spPr>
          <a:xfrm>
            <a:off x="1043608" y="90984"/>
            <a:ext cx="7704856" cy="637292"/>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hangingPunct="0"/>
            <a:r>
              <a:rPr lang="ru-RU" sz="2800" dirty="0">
                <a:latin typeface="Times New Roman" pitchFamily="18" charset="0"/>
                <a:cs typeface="Times New Roman" pitchFamily="18" charset="0"/>
              </a:rPr>
              <a:t>Проведение профилактических мероприятий</a:t>
            </a:r>
          </a:p>
        </p:txBody>
      </p:sp>
    </p:spTree>
    <p:extLst>
      <p:ext uri="{BB962C8B-B14F-4D97-AF65-F5344CB8AC3E}">
        <p14:creationId xmlns:p14="http://schemas.microsoft.com/office/powerpoint/2010/main" val="326090803"/>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50000">
              <a:schemeClr val="accent5">
                <a:lumMod val="40000"/>
                <a:lumOff val="6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30</a:t>
            </a:fld>
            <a:endParaRPr lang="ru-RU" sz="1800" b="1" i="1" dirty="0">
              <a:solidFill>
                <a:srgbClr val="003300"/>
              </a:solidFill>
            </a:endParaRPr>
          </a:p>
        </p:txBody>
      </p:sp>
      <p:sp>
        <p:nvSpPr>
          <p:cNvPr id="10" name="Прямоугольник 9"/>
          <p:cNvSpPr/>
          <p:nvPr/>
        </p:nvSpPr>
        <p:spPr>
          <a:xfrm>
            <a:off x="899592" y="788072"/>
            <a:ext cx="7859464" cy="1815882"/>
          </a:xfrm>
          <a:prstGeom prst="rect">
            <a:avLst/>
          </a:prstGeom>
          <a:noFill/>
        </p:spPr>
        <p:txBody>
          <a:bodyPr wrap="square">
            <a:spAutoFit/>
          </a:bodyPr>
          <a:lstStyle/>
          <a:p>
            <a:pPr algn="just" hangingPunct="0"/>
            <a:r>
              <a:rPr lang="ru-RU" sz="1600" b="1" dirty="0">
                <a:latin typeface="Times New Roman" pitchFamily="18" charset="0"/>
                <a:cs typeface="Times New Roman" pitchFamily="18" charset="0"/>
              </a:rPr>
              <a:t>6. </a:t>
            </a:r>
            <a:r>
              <a:rPr lang="ru-RU" sz="1600" dirty="0">
                <a:latin typeface="Times New Roman" pitchFamily="18" charset="0"/>
                <a:cs typeface="Times New Roman" pitchFamily="18" charset="0"/>
              </a:rPr>
              <a:t>«О вступлении в силу новых правил» от 26.06.2026 № 342-802.</a:t>
            </a:r>
          </a:p>
          <a:p>
            <a:pPr algn="just" hangingPunct="0"/>
            <a:r>
              <a:rPr lang="ru-RU" sz="1600" b="1" dirty="0">
                <a:latin typeface="Times New Roman" pitchFamily="18" charset="0"/>
                <a:cs typeface="Times New Roman" pitchFamily="18" charset="0"/>
              </a:rPr>
              <a:t>7.  </a:t>
            </a:r>
            <a:r>
              <a:rPr lang="ru-RU" sz="1600" dirty="0">
                <a:latin typeface="Times New Roman" pitchFamily="18" charset="0"/>
                <a:cs typeface="Times New Roman" pitchFamily="18" charset="0"/>
              </a:rPr>
              <a:t>«О вступлении в силу рекомендаций по оформлению технического паспорта взрывобезопасности» от 22.07.2026 № 342-909.</a:t>
            </a:r>
          </a:p>
          <a:p>
            <a:pPr algn="just" hangingPunct="0"/>
            <a:r>
              <a:rPr lang="ru-RU" sz="1600" b="1" dirty="0">
                <a:latin typeface="Times New Roman" pitchFamily="18" charset="0"/>
                <a:cs typeface="Times New Roman" pitchFamily="18" charset="0"/>
              </a:rPr>
              <a:t>8. </a:t>
            </a:r>
            <a:r>
              <a:rPr lang="ru-RU" sz="1600" dirty="0">
                <a:latin typeface="Times New Roman" pitchFamily="18" charset="0"/>
                <a:cs typeface="Times New Roman" pitchFamily="18" charset="0"/>
              </a:rPr>
              <a:t>«О вступлении в силу рекомендаций по расчету и установке </a:t>
            </a:r>
            <a:r>
              <a:rPr lang="ru-RU" sz="1600" dirty="0" err="1">
                <a:latin typeface="Times New Roman" pitchFamily="18" charset="0"/>
                <a:cs typeface="Times New Roman" pitchFamily="18" charset="0"/>
              </a:rPr>
              <a:t>взрыворазрядителей</a:t>
            </a:r>
            <a:r>
              <a:rPr lang="ru-RU" sz="1600" dirty="0">
                <a:latin typeface="Times New Roman" pitchFamily="18" charset="0"/>
                <a:cs typeface="Times New Roman" pitchFamily="18" charset="0"/>
              </a:rPr>
              <a:t>» от 02.09.2026 № 342-1066.</a:t>
            </a:r>
          </a:p>
          <a:p>
            <a:pPr algn="just" hangingPunct="0"/>
            <a:r>
              <a:rPr lang="ru-RU" sz="1600" b="1" dirty="0">
                <a:latin typeface="Times New Roman" pitchFamily="18" charset="0"/>
                <a:cs typeface="Times New Roman" pitchFamily="18" charset="0"/>
              </a:rPr>
              <a:t>9. </a:t>
            </a:r>
            <a:r>
              <a:rPr lang="ru-RU" sz="1600" dirty="0">
                <a:latin typeface="Times New Roman" pitchFamily="18" charset="0"/>
                <a:cs typeface="Times New Roman" pitchFamily="18" charset="0"/>
              </a:rPr>
              <a:t>«О росте смертельного травматизма на взрывопожароопасных объектах хранения и переработки растительного сырья » </a:t>
            </a:r>
            <a:r>
              <a:rPr lang="ru-RU" sz="1600">
                <a:latin typeface="Times New Roman" pitchFamily="18" charset="0"/>
                <a:cs typeface="Times New Roman" pitchFamily="18" charset="0"/>
              </a:rPr>
              <a:t>от </a:t>
            </a:r>
            <a:r>
              <a:rPr lang="ru-RU" sz="1600" smtClean="0">
                <a:latin typeface="Times New Roman" pitchFamily="18" charset="0"/>
                <a:cs typeface="Times New Roman" pitchFamily="18" charset="0"/>
              </a:rPr>
              <a:t>28.09.2026 </a:t>
            </a:r>
            <a:r>
              <a:rPr lang="ru-RU" sz="1600">
                <a:latin typeface="Times New Roman" pitchFamily="18" charset="0"/>
                <a:cs typeface="Times New Roman" pitchFamily="18" charset="0"/>
              </a:rPr>
              <a:t>№ </a:t>
            </a:r>
            <a:r>
              <a:rPr lang="ru-RU" sz="1600" smtClean="0">
                <a:latin typeface="Times New Roman" pitchFamily="18" charset="0"/>
                <a:cs typeface="Times New Roman" pitchFamily="18" charset="0"/>
              </a:rPr>
              <a:t>342-1141</a:t>
            </a:r>
            <a:r>
              <a:rPr lang="ru-RU" sz="1600" dirty="0">
                <a:latin typeface="Times New Roman" pitchFamily="18" charset="0"/>
                <a:cs typeface="Times New Roman" pitchFamily="18" charset="0"/>
              </a:rPr>
              <a:t>.</a:t>
            </a:r>
          </a:p>
        </p:txBody>
      </p:sp>
      <p:sp>
        <p:nvSpPr>
          <p:cNvPr id="13" name="Заголовок 6"/>
          <p:cNvSpPr txBox="1">
            <a:spLocks/>
          </p:cNvSpPr>
          <p:nvPr/>
        </p:nvSpPr>
        <p:spPr>
          <a:xfrm>
            <a:off x="899592" y="90984"/>
            <a:ext cx="7848872" cy="582893"/>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hangingPunct="0"/>
            <a:r>
              <a:rPr lang="ru-RU" sz="2800" dirty="0">
                <a:latin typeface="Times New Roman" pitchFamily="18" charset="0"/>
                <a:cs typeface="Times New Roman" pitchFamily="18" charset="0"/>
              </a:rPr>
              <a:t>Проведение профилактических мероприятий</a:t>
            </a:r>
          </a:p>
        </p:txBody>
      </p:sp>
    </p:spTree>
    <p:extLst>
      <p:ext uri="{BB962C8B-B14F-4D97-AF65-F5344CB8AC3E}">
        <p14:creationId xmlns:p14="http://schemas.microsoft.com/office/powerpoint/2010/main" val="3970162928"/>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50000">
              <a:schemeClr val="accent5">
                <a:lumMod val="40000"/>
                <a:lumOff val="6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31</a:t>
            </a:fld>
            <a:endParaRPr lang="ru-RU" sz="1800" b="1" i="1" dirty="0">
              <a:solidFill>
                <a:srgbClr val="003300"/>
              </a:solidFill>
            </a:endParaRPr>
          </a:p>
        </p:txBody>
      </p:sp>
      <p:sp>
        <p:nvSpPr>
          <p:cNvPr id="10" name="Прямоугольник 9"/>
          <p:cNvSpPr/>
          <p:nvPr/>
        </p:nvSpPr>
        <p:spPr>
          <a:xfrm>
            <a:off x="889000" y="836144"/>
            <a:ext cx="7931472" cy="3785652"/>
          </a:xfrm>
          <a:prstGeom prst="rect">
            <a:avLst/>
          </a:prstGeom>
          <a:noFill/>
        </p:spPr>
        <p:txBody>
          <a:bodyPr wrap="square">
            <a:spAutoFit/>
          </a:bodyPr>
          <a:lstStyle/>
          <a:p>
            <a:pPr algn="just" hangingPunct="0"/>
            <a:endParaRPr lang="ru-RU" sz="1600" dirty="0"/>
          </a:p>
          <a:p>
            <a:pPr algn="just" hangingPunct="0"/>
            <a:r>
              <a:rPr lang="ru-RU" sz="1600" dirty="0">
                <a:latin typeface="Times New Roman" pitchFamily="18" charset="0"/>
                <a:cs typeface="Times New Roman" pitchFamily="18" charset="0"/>
              </a:rPr>
              <a:t>Работа по </a:t>
            </a:r>
            <a:r>
              <a:rPr lang="ru-RU" sz="1600" b="1" dirty="0">
                <a:latin typeface="Times New Roman" pitchFamily="18" charset="0"/>
                <a:cs typeface="Times New Roman" pitchFamily="18" charset="0"/>
              </a:rPr>
              <a:t>объявлению </a:t>
            </a:r>
            <a:r>
              <a:rPr lang="ru-RU" sz="1600" b="1" dirty="0">
                <a:solidFill>
                  <a:srgbClr val="FF0000"/>
                </a:solidFill>
                <a:latin typeface="Times New Roman" pitchFamily="18" charset="0"/>
                <a:cs typeface="Times New Roman" pitchFamily="18" charset="0"/>
              </a:rPr>
              <a:t>предостережений</a:t>
            </a:r>
            <a:r>
              <a:rPr lang="ru-RU" sz="1600" dirty="0">
                <a:solidFill>
                  <a:srgbClr val="FF0000"/>
                </a:solidFill>
                <a:latin typeface="Times New Roman" pitchFamily="18" charset="0"/>
                <a:cs typeface="Times New Roman" pitchFamily="18" charset="0"/>
              </a:rPr>
              <a:t> </a:t>
            </a:r>
            <a:r>
              <a:rPr lang="ru-RU" sz="1600" dirty="0">
                <a:latin typeface="Times New Roman" pitchFamily="18" charset="0"/>
                <a:cs typeface="Times New Roman" pitchFamily="18" charset="0"/>
              </a:rPr>
              <a:t>должностными лицами Отдела проводилась после анализа соблюдения юридическими лицами, индивидуальными предпринимателями обязательных требований в области промышленной безопасности, в том числе с использованием цифровой платформы «Автоматизированная информационная система </a:t>
            </a:r>
            <a:r>
              <a:rPr lang="ru-RU" sz="1600" dirty="0" err="1">
                <a:latin typeface="Times New Roman" pitchFamily="18" charset="0"/>
                <a:cs typeface="Times New Roman" pitchFamily="18" charset="0"/>
              </a:rPr>
              <a:t>Ростехнадзора</a:t>
            </a:r>
            <a:r>
              <a:rPr lang="ru-RU" sz="1600" dirty="0">
                <a:latin typeface="Times New Roman" pitchFamily="18" charset="0"/>
                <a:cs typeface="Times New Roman" pitchFamily="18" charset="0"/>
              </a:rPr>
              <a:t>». </a:t>
            </a:r>
          </a:p>
          <a:p>
            <a:pPr algn="just" hangingPunct="0"/>
            <a:endParaRPr lang="ru-RU" sz="1600" dirty="0">
              <a:latin typeface="Times New Roman" pitchFamily="18" charset="0"/>
              <a:cs typeface="Times New Roman" pitchFamily="18" charset="0"/>
            </a:endParaRPr>
          </a:p>
          <a:p>
            <a:pPr algn="just" hangingPunct="0"/>
            <a:r>
              <a:rPr lang="ru-RU" sz="1600" dirty="0">
                <a:latin typeface="Times New Roman" pitchFamily="18" charset="0"/>
                <a:cs typeface="Times New Roman" pitchFamily="18" charset="0"/>
              </a:rPr>
              <a:t>По результатам сбора, анализа и сопоставления информации объявлены предостережения (</a:t>
            </a:r>
            <a:r>
              <a:rPr lang="ru-RU" sz="1600" b="1" dirty="0">
                <a:solidFill>
                  <a:srgbClr val="FF0000"/>
                </a:solidFill>
                <a:latin typeface="Times New Roman" pitchFamily="18" charset="0"/>
                <a:cs typeface="Times New Roman" pitchFamily="18" charset="0"/>
              </a:rPr>
              <a:t>46</a:t>
            </a:r>
            <a:r>
              <a:rPr lang="ru-RU" sz="1600" dirty="0">
                <a:latin typeface="Times New Roman" pitchFamily="18" charset="0"/>
                <a:cs typeface="Times New Roman" pitchFamily="18" charset="0"/>
              </a:rPr>
              <a:t>) о недопустимости нарушения обязательных требований: </a:t>
            </a:r>
            <a:r>
              <a:rPr lang="ru-RU" sz="1600" b="1" dirty="0">
                <a:latin typeface="Times New Roman" pitchFamily="18" charset="0"/>
                <a:cs typeface="Times New Roman" pitchFamily="18" charset="0"/>
              </a:rPr>
              <a:t>в части приближения истечения срока безопасной эксплуатации технических устройств, зданий и сооружений, и обеспечения проведения экспертизы промышленной безопасности зданий, сооружений и технических устройств, применяемых на опасном производственном объекте.</a:t>
            </a:r>
          </a:p>
          <a:p>
            <a:pPr algn="just" hangingPunct="0"/>
            <a:endParaRPr lang="ru-RU" sz="1600" dirty="0"/>
          </a:p>
          <a:p>
            <a:pPr algn="just" hangingPunct="0"/>
            <a:endParaRPr lang="ru-RU" sz="1600" dirty="0"/>
          </a:p>
        </p:txBody>
      </p:sp>
      <p:sp>
        <p:nvSpPr>
          <p:cNvPr id="13" name="Заголовок 6"/>
          <p:cNvSpPr txBox="1">
            <a:spLocks/>
          </p:cNvSpPr>
          <p:nvPr/>
        </p:nvSpPr>
        <p:spPr>
          <a:xfrm>
            <a:off x="971600" y="90984"/>
            <a:ext cx="7776864" cy="44487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hangingPunct="0"/>
            <a:r>
              <a:rPr lang="ru-RU" sz="2800" dirty="0">
                <a:latin typeface="Times New Roman" pitchFamily="18" charset="0"/>
                <a:cs typeface="Times New Roman" pitchFamily="18" charset="0"/>
              </a:rPr>
              <a:t>Проведение профилактических мероприятий</a:t>
            </a:r>
          </a:p>
        </p:txBody>
      </p:sp>
    </p:spTree>
    <p:extLst>
      <p:ext uri="{BB962C8B-B14F-4D97-AF65-F5344CB8AC3E}">
        <p14:creationId xmlns:p14="http://schemas.microsoft.com/office/powerpoint/2010/main" val="2624736617"/>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50000">
              <a:schemeClr val="accent5">
                <a:lumMod val="40000"/>
                <a:lumOff val="6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32</a:t>
            </a:fld>
            <a:endParaRPr lang="ru-RU" sz="1800" b="1" i="1" dirty="0">
              <a:solidFill>
                <a:srgbClr val="003300"/>
              </a:solidFill>
            </a:endParaRPr>
          </a:p>
        </p:txBody>
      </p:sp>
      <p:sp>
        <p:nvSpPr>
          <p:cNvPr id="10" name="Прямоугольник 9"/>
          <p:cNvSpPr/>
          <p:nvPr/>
        </p:nvSpPr>
        <p:spPr>
          <a:xfrm>
            <a:off x="921249" y="2192954"/>
            <a:ext cx="7859464" cy="4524315"/>
          </a:xfrm>
          <a:prstGeom prst="rect">
            <a:avLst/>
          </a:prstGeom>
          <a:noFill/>
        </p:spPr>
        <p:txBody>
          <a:bodyPr wrap="square">
            <a:spAutoFit/>
          </a:bodyPr>
          <a:lstStyle/>
          <a:p>
            <a:pPr hangingPunct="0"/>
            <a:r>
              <a:rPr lang="ru-RU" sz="1600" b="1" dirty="0">
                <a:solidFill>
                  <a:srgbClr val="FF0000"/>
                </a:solidFill>
                <a:latin typeface="Times New Roman" pitchFamily="18" charset="0"/>
                <a:cs typeface="Times New Roman" pitchFamily="18" charset="0"/>
              </a:rPr>
              <a:t>Консультирование</a:t>
            </a:r>
            <a:r>
              <a:rPr lang="ru-RU" sz="1600" dirty="0">
                <a:latin typeface="Times New Roman" pitchFamily="18" charset="0"/>
                <a:cs typeface="Times New Roman" pitchFamily="18" charset="0"/>
              </a:rPr>
              <a:t> Отделом проводилось преимущественно по следующим вопросам:</a:t>
            </a:r>
          </a:p>
          <a:p>
            <a:pPr hangingPunct="0"/>
            <a:r>
              <a:rPr lang="ru-RU" sz="1600" dirty="0">
                <a:latin typeface="Times New Roman" pitchFamily="18" charset="0"/>
                <a:cs typeface="Times New Roman" pitchFamily="18" charset="0"/>
              </a:rPr>
              <a:t>1. Регистрация ОПО в государственном реестре.</a:t>
            </a:r>
          </a:p>
          <a:p>
            <a:pPr hangingPunct="0"/>
            <a:r>
              <a:rPr lang="ru-RU" sz="1600" dirty="0">
                <a:latin typeface="Times New Roman" pitchFamily="18" charset="0"/>
                <a:cs typeface="Times New Roman" pitchFamily="18" charset="0"/>
              </a:rPr>
              <a:t>2. Внесение изменений в реестр ОПО по типовому наименованию ОПО. </a:t>
            </a:r>
          </a:p>
          <a:p>
            <a:pPr hangingPunct="0"/>
            <a:r>
              <a:rPr lang="ru-RU" sz="1600" dirty="0">
                <a:latin typeface="Times New Roman" pitchFamily="18" charset="0"/>
                <a:cs typeface="Times New Roman" pitchFamily="18" charset="0"/>
              </a:rPr>
              <a:t>3. Подготовка документов для получения лицензии.</a:t>
            </a:r>
          </a:p>
          <a:p>
            <a:pPr hangingPunct="0"/>
            <a:r>
              <a:rPr lang="ru-RU" sz="1600" dirty="0">
                <a:latin typeface="Times New Roman" pitchFamily="18" charset="0"/>
                <a:cs typeface="Times New Roman" pitchFamily="18" charset="0"/>
              </a:rPr>
              <a:t>4. Аттестация работников организаций.</a:t>
            </a:r>
          </a:p>
          <a:p>
            <a:pPr hangingPunct="0"/>
            <a:r>
              <a:rPr lang="ru-RU" sz="1600" dirty="0">
                <a:latin typeface="Times New Roman" pitchFamily="18" charset="0"/>
                <a:cs typeface="Times New Roman" pitchFamily="18" charset="0"/>
              </a:rPr>
              <a:t>5. Порядок консервирования ОПО.</a:t>
            </a:r>
          </a:p>
          <a:p>
            <a:pPr hangingPunct="0"/>
            <a:r>
              <a:rPr lang="ru-RU" sz="1600" dirty="0">
                <a:latin typeface="Times New Roman" pitchFamily="18" charset="0"/>
                <a:cs typeface="Times New Roman" pitchFamily="18" charset="0"/>
              </a:rPr>
              <a:t>6. Предоставление отчета ПК за 2025 год. </a:t>
            </a:r>
          </a:p>
          <a:p>
            <a:pPr hangingPunct="0"/>
            <a:r>
              <a:rPr lang="ru-RU" sz="1600" dirty="0">
                <a:latin typeface="Times New Roman" pitchFamily="18" charset="0"/>
                <a:cs typeface="Times New Roman" pitchFamily="18" charset="0"/>
              </a:rPr>
              <a:t>7. Сертификация оборудования по схеме 5д. </a:t>
            </a:r>
          </a:p>
          <a:p>
            <a:pPr hangingPunct="0"/>
            <a:r>
              <a:rPr lang="ru-RU" sz="1600" dirty="0">
                <a:latin typeface="Times New Roman" pitchFamily="18" charset="0"/>
                <a:cs typeface="Times New Roman" pitchFamily="18" charset="0"/>
              </a:rPr>
              <a:t>8. Проведение ЭПБ технических устройств и зданий.</a:t>
            </a:r>
          </a:p>
          <a:p>
            <a:pPr hangingPunct="0"/>
            <a:r>
              <a:rPr lang="ru-RU" sz="1600" dirty="0">
                <a:latin typeface="Times New Roman" pitchFamily="18" charset="0"/>
                <a:cs typeface="Times New Roman" pitchFamily="18" charset="0"/>
              </a:rPr>
              <a:t>9. Срабатывание индикатора  риска.</a:t>
            </a:r>
          </a:p>
          <a:p>
            <a:pPr hangingPunct="0"/>
            <a:endParaRPr lang="ru-RU" sz="1600" dirty="0">
              <a:latin typeface="Times New Roman" pitchFamily="18" charset="0"/>
              <a:cs typeface="Times New Roman" pitchFamily="18" charset="0"/>
            </a:endParaRPr>
          </a:p>
          <a:p>
            <a:pPr hangingPunct="0"/>
            <a:r>
              <a:rPr lang="ru-RU" sz="1600" dirty="0">
                <a:latin typeface="Times New Roman" pitchFamily="18" charset="0"/>
                <a:cs typeface="Times New Roman" pitchFamily="18" charset="0"/>
              </a:rPr>
              <a:t>А также по восстановлению и переработке  следующих документов:</a:t>
            </a:r>
          </a:p>
          <a:p>
            <a:pPr hangingPunct="0"/>
            <a:r>
              <a:rPr lang="ru-RU" sz="1600" dirty="0">
                <a:latin typeface="Times New Roman" pitchFamily="18" charset="0"/>
                <a:cs typeface="Times New Roman" pitchFamily="18" charset="0"/>
              </a:rPr>
              <a:t>- проектная документация на ОПО;</a:t>
            </a:r>
          </a:p>
          <a:p>
            <a:pPr hangingPunct="0"/>
            <a:r>
              <a:rPr lang="ru-RU" sz="1600" dirty="0">
                <a:latin typeface="Times New Roman" pitchFamily="18" charset="0"/>
                <a:cs typeface="Times New Roman" pitchFamily="18" charset="0"/>
              </a:rPr>
              <a:t>- эксплуатационная документация на технические устройства;</a:t>
            </a:r>
          </a:p>
          <a:p>
            <a:pPr hangingPunct="0"/>
            <a:r>
              <a:rPr lang="ru-RU" sz="1600" dirty="0">
                <a:latin typeface="Times New Roman" pitchFamily="18" charset="0"/>
                <a:cs typeface="Times New Roman" pitchFamily="18" charset="0"/>
              </a:rPr>
              <a:t>- паспорта на аспирационные сети;</a:t>
            </a:r>
          </a:p>
          <a:p>
            <a:pPr hangingPunct="0"/>
            <a:r>
              <a:rPr lang="ru-RU" sz="1600" dirty="0">
                <a:latin typeface="Times New Roman" pitchFamily="18" charset="0"/>
                <a:cs typeface="Times New Roman" pitchFamily="18" charset="0"/>
              </a:rPr>
              <a:t>- технологический регламент;</a:t>
            </a:r>
          </a:p>
          <a:p>
            <a:pPr hangingPunct="0"/>
            <a:r>
              <a:rPr lang="ru-RU" sz="1600" dirty="0">
                <a:latin typeface="Times New Roman" pitchFamily="18" charset="0"/>
                <a:cs typeface="Times New Roman" pitchFamily="18" charset="0"/>
              </a:rPr>
              <a:t>- технологическая схема;</a:t>
            </a:r>
          </a:p>
          <a:p>
            <a:pPr hangingPunct="0"/>
            <a:r>
              <a:rPr lang="ru-RU" sz="1600" dirty="0">
                <a:latin typeface="Times New Roman" pitchFamily="18" charset="0"/>
                <a:cs typeface="Times New Roman" pitchFamily="18" charset="0"/>
              </a:rPr>
              <a:t>- технический паспорт взрывобезопасности ОПО.</a:t>
            </a:r>
          </a:p>
        </p:txBody>
      </p:sp>
      <p:sp>
        <p:nvSpPr>
          <p:cNvPr id="13" name="Заголовок 6"/>
          <p:cNvSpPr txBox="1">
            <a:spLocks/>
          </p:cNvSpPr>
          <p:nvPr/>
        </p:nvSpPr>
        <p:spPr>
          <a:xfrm>
            <a:off x="899592" y="18976"/>
            <a:ext cx="7848872" cy="8897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hangingPunct="0"/>
            <a:r>
              <a:rPr lang="ru-RU" sz="2400" dirty="0">
                <a:latin typeface="Times New Roman" pitchFamily="18" charset="0"/>
                <a:cs typeface="Times New Roman" pitchFamily="18" charset="0"/>
              </a:rPr>
              <a:t>Проведение профилактических мероприятий</a:t>
            </a:r>
          </a:p>
          <a:p>
            <a:pPr algn="ctr" hangingPunct="0"/>
            <a:r>
              <a:rPr lang="ru-RU" sz="2400" dirty="0">
                <a:latin typeface="Times New Roman" pitchFamily="18" charset="0"/>
                <a:cs typeface="Times New Roman" pitchFamily="18" charset="0"/>
              </a:rPr>
              <a:t>(Консультирование)</a:t>
            </a:r>
          </a:p>
        </p:txBody>
      </p:sp>
      <p:sp>
        <p:nvSpPr>
          <p:cNvPr id="9" name="Прямоугольник 8"/>
          <p:cNvSpPr/>
          <p:nvPr/>
        </p:nvSpPr>
        <p:spPr>
          <a:xfrm>
            <a:off x="703680" y="908720"/>
            <a:ext cx="8188800" cy="584775"/>
          </a:xfrm>
          <a:prstGeom prst="rect">
            <a:avLst/>
          </a:prstGeom>
          <a:noFill/>
        </p:spPr>
        <p:txBody>
          <a:bodyPr wrap="square">
            <a:spAutoFit/>
          </a:bodyPr>
          <a:lstStyle/>
          <a:p>
            <a:pPr marL="285750" indent="-285750" algn="just">
              <a:buBlip>
                <a:blip r:embed="rId3"/>
              </a:buBlip>
            </a:pPr>
            <a:r>
              <a:rPr lang="ru-RU" sz="1600" b="1" dirty="0">
                <a:latin typeface="Times New Roman" pitchFamily="18" charset="0"/>
                <a:cs typeface="Times New Roman" pitchFamily="18" charset="0"/>
              </a:rPr>
              <a:t>Сибирским управлением Ростехнадзора проводятся консультации поднадзорных предприятий.</a:t>
            </a:r>
          </a:p>
        </p:txBody>
      </p:sp>
      <p:sp>
        <p:nvSpPr>
          <p:cNvPr id="11" name="Прямоугольник 10"/>
          <p:cNvSpPr/>
          <p:nvPr/>
        </p:nvSpPr>
        <p:spPr>
          <a:xfrm>
            <a:off x="1609428" y="1663806"/>
            <a:ext cx="7337529" cy="369332"/>
          </a:xfrm>
          <a:prstGeom prst="rect">
            <a:avLst/>
          </a:prstGeom>
          <a:noFill/>
          <a:ln>
            <a:noFill/>
          </a:ln>
        </p:spPr>
        <p:txBody>
          <a:bodyPr wrap="square">
            <a:spAutoFit/>
          </a:bodyPr>
          <a:lstStyle/>
          <a:p>
            <a:pPr algn="just"/>
            <a:r>
              <a:rPr lang="ru-RU" b="1" dirty="0">
                <a:solidFill>
                  <a:srgbClr val="004C22"/>
                </a:solidFill>
                <a:latin typeface="Times New Roman" panose="02020603050405020304" pitchFamily="18" charset="0"/>
                <a:cs typeface="Times New Roman" panose="02020603050405020304" pitchFamily="18" charset="0"/>
              </a:rPr>
              <a:t>За </a:t>
            </a:r>
            <a:r>
              <a:rPr lang="ru-RU" b="1" dirty="0">
                <a:solidFill>
                  <a:srgbClr val="FF0000"/>
                </a:solidFill>
                <a:latin typeface="Times New Roman" panose="02020603050405020304" pitchFamily="18" charset="0"/>
                <a:cs typeface="Times New Roman" panose="02020603050405020304" pitchFamily="18" charset="0"/>
              </a:rPr>
              <a:t>9 месяцев 2026 </a:t>
            </a:r>
            <a:r>
              <a:rPr lang="ru-RU" b="1" dirty="0">
                <a:solidFill>
                  <a:srgbClr val="004C22"/>
                </a:solidFill>
                <a:latin typeface="Times New Roman" panose="02020603050405020304" pitchFamily="18" charset="0"/>
                <a:cs typeface="Times New Roman" panose="02020603050405020304" pitchFamily="18" charset="0"/>
              </a:rPr>
              <a:t>г. проведено</a:t>
            </a:r>
            <a:r>
              <a:rPr lang="ru-RU" b="1" dirty="0">
                <a:solidFill>
                  <a:srgbClr val="FF0000"/>
                </a:solidFill>
                <a:latin typeface="Times New Roman" panose="02020603050405020304" pitchFamily="18" charset="0"/>
                <a:cs typeface="Times New Roman" panose="02020603050405020304" pitchFamily="18" charset="0"/>
              </a:rPr>
              <a:t> 582 </a:t>
            </a:r>
            <a:r>
              <a:rPr lang="ru-RU" b="1" dirty="0">
                <a:solidFill>
                  <a:srgbClr val="004C22"/>
                </a:solidFill>
                <a:latin typeface="Times New Roman" panose="02020603050405020304" pitchFamily="18" charset="0"/>
                <a:cs typeface="Times New Roman" panose="02020603050405020304" pitchFamily="18" charset="0"/>
              </a:rPr>
              <a:t>консультирования. </a:t>
            </a:r>
          </a:p>
        </p:txBody>
      </p:sp>
      <p:pic>
        <p:nvPicPr>
          <p:cNvPr id="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49363" y="1554546"/>
            <a:ext cx="648072" cy="58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182725"/>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50000">
              <a:schemeClr val="accent5">
                <a:lumMod val="40000"/>
                <a:lumOff val="6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33</a:t>
            </a:fld>
            <a:endParaRPr lang="ru-RU" sz="1800" b="1" i="1" dirty="0">
              <a:solidFill>
                <a:srgbClr val="003300"/>
              </a:solidFill>
            </a:endParaRPr>
          </a:p>
        </p:txBody>
      </p:sp>
      <p:sp>
        <p:nvSpPr>
          <p:cNvPr id="10" name="Прямоугольник 9"/>
          <p:cNvSpPr/>
          <p:nvPr/>
        </p:nvSpPr>
        <p:spPr>
          <a:xfrm>
            <a:off x="944094" y="2060849"/>
            <a:ext cx="7516338" cy="5262979"/>
          </a:xfrm>
          <a:prstGeom prst="rect">
            <a:avLst/>
          </a:prstGeom>
          <a:noFill/>
        </p:spPr>
        <p:txBody>
          <a:bodyPr wrap="square">
            <a:spAutoFit/>
          </a:bodyPr>
          <a:lstStyle/>
          <a:p>
            <a:pPr hangingPunct="0"/>
            <a:r>
              <a:rPr lang="ru-RU" sz="1600" dirty="0">
                <a:latin typeface="Times New Roman" pitchFamily="18" charset="0"/>
                <a:cs typeface="Times New Roman" pitchFamily="18" charset="0"/>
              </a:rPr>
              <a:t>       В ходе проведения обязательных профилактических визитов выявлено </a:t>
            </a:r>
            <a:r>
              <a:rPr lang="ru-RU" sz="1600" b="1" dirty="0">
                <a:solidFill>
                  <a:srgbClr val="FF0000"/>
                </a:solidFill>
                <a:latin typeface="Times New Roman" pitchFamily="18" charset="0"/>
                <a:cs typeface="Times New Roman" pitchFamily="18" charset="0"/>
              </a:rPr>
              <a:t>68</a:t>
            </a:r>
            <a:r>
              <a:rPr lang="ru-RU" sz="1600" dirty="0">
                <a:solidFill>
                  <a:srgbClr val="FF0000"/>
                </a:solidFill>
                <a:latin typeface="Times New Roman" pitchFamily="18" charset="0"/>
                <a:cs typeface="Times New Roman" pitchFamily="18" charset="0"/>
              </a:rPr>
              <a:t> </a:t>
            </a:r>
            <a:r>
              <a:rPr lang="ru-RU" sz="1600" dirty="0">
                <a:latin typeface="Times New Roman" pitchFamily="18" charset="0"/>
                <a:cs typeface="Times New Roman" pitchFamily="18" charset="0"/>
              </a:rPr>
              <a:t>нарушений промышленной безопасности, в </a:t>
            </a:r>
            <a:r>
              <a:rPr lang="ru-RU" sz="1600" dirty="0" err="1">
                <a:latin typeface="Times New Roman" pitchFamily="18" charset="0"/>
                <a:cs typeface="Times New Roman" pitchFamily="18" charset="0"/>
              </a:rPr>
              <a:t>т.ч</a:t>
            </a:r>
            <a:r>
              <a:rPr lang="ru-RU" sz="1600" dirty="0">
                <a:latin typeface="Times New Roman" pitchFamily="18" charset="0"/>
                <a:cs typeface="Times New Roman" pitchFamily="18" charset="0"/>
              </a:rPr>
              <a:t>.:</a:t>
            </a:r>
          </a:p>
          <a:p>
            <a:pPr hangingPunct="0"/>
            <a:r>
              <a:rPr lang="ru-RU" sz="1600" dirty="0">
                <a:latin typeface="Times New Roman" pitchFamily="18" charset="0"/>
                <a:cs typeface="Times New Roman" pitchFamily="18" charset="0"/>
              </a:rPr>
              <a:t>- Отсутствует технологическая часть проектной документации на ОПО;</a:t>
            </a:r>
          </a:p>
          <a:p>
            <a:r>
              <a:rPr lang="ru-RU" sz="1600" dirty="0">
                <a:latin typeface="Times New Roman" pitchFamily="18" charset="0"/>
                <a:cs typeface="Times New Roman" pitchFamily="18" charset="0"/>
              </a:rPr>
              <a:t>- Технический паспорт взрывобезопасности не соответствует фактическому состоянию ОПО;</a:t>
            </a:r>
          </a:p>
          <a:p>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Легкосбрасываемые</a:t>
            </a:r>
            <a:r>
              <a:rPr lang="ru-RU" sz="1600" dirty="0">
                <a:latin typeface="Times New Roman" pitchFamily="18" charset="0"/>
                <a:cs typeface="Times New Roman" pitchFamily="18" charset="0"/>
              </a:rPr>
              <a:t> конструкции не соответствуют нормативным требованиям по общей площади и единичному остеклению; </a:t>
            </a:r>
          </a:p>
          <a:p>
            <a:r>
              <a:rPr lang="ru-RU" sz="1600" dirty="0">
                <a:latin typeface="Times New Roman" pitchFamily="18" charset="0"/>
                <a:cs typeface="Times New Roman" pitchFamily="18" charset="0"/>
              </a:rPr>
              <a:t>- Отсутствуют гибкие патрубки (вставки) из прорезиненной ткани или двойного брезента на проволочном каркасе с перемычкой из проволоки или троса между вентиляторами и трубопроводами аспирационных установок;</a:t>
            </a:r>
          </a:p>
          <a:p>
            <a:r>
              <a:rPr lang="ru-RU" sz="1600" dirty="0">
                <a:latin typeface="Times New Roman" pitchFamily="18" charset="0"/>
                <a:cs typeface="Times New Roman" pitchFamily="18" charset="0"/>
              </a:rPr>
              <a:t>- Не эффективно работают аспирационные установки; </a:t>
            </a:r>
          </a:p>
          <a:p>
            <a:r>
              <a:rPr lang="ru-RU" sz="1600" dirty="0">
                <a:latin typeface="Times New Roman" pitchFamily="18" charset="0"/>
                <a:cs typeface="Times New Roman" pitchFamily="18" charset="0"/>
              </a:rPr>
              <a:t>- Отсутствуют паспорта   </a:t>
            </a:r>
            <a:r>
              <a:rPr lang="ru-RU" sz="1600" dirty="0" err="1">
                <a:latin typeface="Times New Roman" pitchFamily="18" charset="0"/>
                <a:cs typeface="Times New Roman" pitchFamily="18" charset="0"/>
              </a:rPr>
              <a:t>взрыворазрядителей</a:t>
            </a:r>
            <a:r>
              <a:rPr lang="ru-RU" sz="1600" dirty="0">
                <a:latin typeface="Times New Roman" pitchFamily="18" charset="0"/>
                <a:cs typeface="Times New Roman" pitchFamily="18" charset="0"/>
              </a:rPr>
              <a:t> норий;</a:t>
            </a:r>
          </a:p>
          <a:p>
            <a:r>
              <a:rPr lang="ru-RU" sz="1600" dirty="0">
                <a:latin typeface="Times New Roman" pitchFamily="18" charset="0"/>
                <a:cs typeface="Times New Roman" pitchFamily="18" charset="0"/>
              </a:rPr>
              <a:t>- Отсутствуют РКС, устройства контроля сбегания ленты, датчики подпора норий:</a:t>
            </a:r>
          </a:p>
          <a:p>
            <a:r>
              <a:rPr lang="ru-RU" sz="1600" dirty="0">
                <a:latin typeface="Times New Roman" pitchFamily="18" charset="0"/>
                <a:cs typeface="Times New Roman" pitchFamily="18" charset="0"/>
              </a:rPr>
              <a:t>- Частично отсутствуют ограждения вращающихся частей  технических устройств;</a:t>
            </a:r>
          </a:p>
          <a:p>
            <a:r>
              <a:rPr lang="ru-RU" sz="1600" dirty="0">
                <a:latin typeface="Times New Roman" pitchFamily="18" charset="0"/>
                <a:cs typeface="Times New Roman" pitchFamily="18" charset="0"/>
              </a:rPr>
              <a:t>- Отсутствуют защитные колпаки на светильниках.</a:t>
            </a:r>
          </a:p>
          <a:p>
            <a:pPr hangingPunct="0"/>
            <a:endParaRPr lang="ru-RU" sz="1600" dirty="0">
              <a:latin typeface="Times New Roman" pitchFamily="18" charset="0"/>
              <a:cs typeface="Times New Roman" pitchFamily="18" charset="0"/>
            </a:endParaRPr>
          </a:p>
          <a:p>
            <a:pPr hangingPunct="0"/>
            <a:r>
              <a:rPr lang="ru-RU" sz="1600" dirty="0">
                <a:latin typeface="Times New Roman" pitchFamily="18" charset="0"/>
                <a:cs typeface="Times New Roman" pitchFamily="18" charset="0"/>
              </a:rPr>
              <a:t>По итогам обязательных профилактических визитов выданы акты и предписания по устранению выявленных нарушений.</a:t>
            </a:r>
          </a:p>
          <a:p>
            <a:pPr hangingPunct="0"/>
            <a:endParaRPr lang="ru-RU" sz="1600" dirty="0">
              <a:latin typeface="Times New Roman" pitchFamily="18" charset="0"/>
              <a:cs typeface="Times New Roman" pitchFamily="18" charset="0"/>
            </a:endParaRPr>
          </a:p>
          <a:p>
            <a:pPr hangingPunct="0"/>
            <a:endParaRPr lang="ru-RU" sz="1600" dirty="0">
              <a:latin typeface="Times New Roman" pitchFamily="18" charset="0"/>
              <a:cs typeface="Times New Roman" pitchFamily="18" charset="0"/>
            </a:endParaRPr>
          </a:p>
          <a:p>
            <a:pPr hangingPunct="0"/>
            <a:endParaRPr lang="ru-RU" sz="1600" dirty="0">
              <a:latin typeface="Times New Roman" pitchFamily="18" charset="0"/>
              <a:cs typeface="Times New Roman" pitchFamily="18" charset="0"/>
            </a:endParaRPr>
          </a:p>
        </p:txBody>
      </p:sp>
      <p:sp>
        <p:nvSpPr>
          <p:cNvPr id="13" name="Заголовок 6"/>
          <p:cNvSpPr txBox="1">
            <a:spLocks/>
          </p:cNvSpPr>
          <p:nvPr/>
        </p:nvSpPr>
        <p:spPr>
          <a:xfrm>
            <a:off x="899592" y="18976"/>
            <a:ext cx="7848872" cy="8897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hangingPunct="0"/>
            <a:r>
              <a:rPr lang="ru-RU" sz="2400" dirty="0">
                <a:latin typeface="Times New Roman" pitchFamily="18" charset="0"/>
                <a:cs typeface="Times New Roman" pitchFamily="18" charset="0"/>
              </a:rPr>
              <a:t>Проведение профилактических мероприятий</a:t>
            </a:r>
          </a:p>
          <a:p>
            <a:pPr algn="ctr" hangingPunct="0"/>
            <a:r>
              <a:rPr lang="ru-RU" sz="1800" dirty="0">
                <a:latin typeface="Times New Roman" pitchFamily="18" charset="0"/>
                <a:cs typeface="Times New Roman" pitchFamily="18" charset="0"/>
              </a:rPr>
              <a:t>(Обязательный профилактический визит)</a:t>
            </a:r>
          </a:p>
        </p:txBody>
      </p:sp>
      <p:sp>
        <p:nvSpPr>
          <p:cNvPr id="9" name="Прямоугольник 8"/>
          <p:cNvSpPr/>
          <p:nvPr/>
        </p:nvSpPr>
        <p:spPr>
          <a:xfrm>
            <a:off x="703680" y="908720"/>
            <a:ext cx="8188800" cy="584775"/>
          </a:xfrm>
          <a:prstGeom prst="rect">
            <a:avLst/>
          </a:prstGeom>
          <a:noFill/>
        </p:spPr>
        <p:txBody>
          <a:bodyPr wrap="square">
            <a:spAutoFit/>
          </a:bodyPr>
          <a:lstStyle/>
          <a:p>
            <a:pPr marL="285750" indent="-285750" algn="just">
              <a:buBlip>
                <a:blip r:embed="rId3"/>
              </a:buBlip>
            </a:pPr>
            <a:r>
              <a:rPr lang="ru-RU" sz="1600" b="1" dirty="0">
                <a:latin typeface="Times New Roman" pitchFamily="18" charset="0"/>
                <a:cs typeface="Times New Roman" pitchFamily="18" charset="0"/>
              </a:rPr>
              <a:t>Сибирским управлением </a:t>
            </a:r>
            <a:r>
              <a:rPr lang="ru-RU" sz="1600" b="1" dirty="0" err="1">
                <a:latin typeface="Times New Roman" pitchFamily="18" charset="0"/>
                <a:cs typeface="Times New Roman" pitchFamily="18" charset="0"/>
              </a:rPr>
              <a:t>Ростехнадзора</a:t>
            </a:r>
            <a:r>
              <a:rPr lang="ru-RU" sz="1600" b="1" dirty="0">
                <a:latin typeface="Times New Roman" pitchFamily="18" charset="0"/>
                <a:cs typeface="Times New Roman" pitchFamily="18" charset="0"/>
              </a:rPr>
              <a:t> в соответствии  Графиком проводятся обязательные профилактические визиты.</a:t>
            </a:r>
          </a:p>
        </p:txBody>
      </p:sp>
      <p:sp>
        <p:nvSpPr>
          <p:cNvPr id="11" name="Прямоугольник 10"/>
          <p:cNvSpPr/>
          <p:nvPr/>
        </p:nvSpPr>
        <p:spPr>
          <a:xfrm>
            <a:off x="1622531" y="1480127"/>
            <a:ext cx="7269949" cy="923330"/>
          </a:xfrm>
          <a:prstGeom prst="rect">
            <a:avLst/>
          </a:prstGeom>
          <a:noFill/>
          <a:ln>
            <a:noFill/>
          </a:ln>
        </p:spPr>
        <p:txBody>
          <a:bodyPr wrap="square">
            <a:spAutoFit/>
          </a:bodyPr>
          <a:lstStyle/>
          <a:p>
            <a:pPr algn="just"/>
            <a:r>
              <a:rPr lang="ru-RU" b="1" dirty="0">
                <a:solidFill>
                  <a:srgbClr val="004C22"/>
                </a:solidFill>
                <a:latin typeface="Times New Roman" panose="02020603050405020304" pitchFamily="18" charset="0"/>
                <a:cs typeface="Times New Roman" panose="02020603050405020304" pitchFamily="18" charset="0"/>
              </a:rPr>
              <a:t>За </a:t>
            </a:r>
            <a:r>
              <a:rPr lang="ru-RU" b="1" dirty="0">
                <a:solidFill>
                  <a:srgbClr val="FF0000"/>
                </a:solidFill>
                <a:latin typeface="Times New Roman" panose="02020603050405020304" pitchFamily="18" charset="0"/>
                <a:cs typeface="Times New Roman" panose="02020603050405020304" pitchFamily="18" charset="0"/>
              </a:rPr>
              <a:t>9 месяцев 2026 </a:t>
            </a:r>
            <a:r>
              <a:rPr lang="ru-RU" b="1" dirty="0">
                <a:solidFill>
                  <a:srgbClr val="004C22"/>
                </a:solidFill>
                <a:latin typeface="Times New Roman" panose="02020603050405020304" pitchFamily="18" charset="0"/>
                <a:cs typeface="Times New Roman" panose="02020603050405020304" pitchFamily="18" charset="0"/>
              </a:rPr>
              <a:t>г. проведен</a:t>
            </a:r>
            <a:r>
              <a:rPr lang="ru-RU" b="1" dirty="0">
                <a:solidFill>
                  <a:srgbClr val="FF0000"/>
                </a:solidFill>
                <a:latin typeface="Times New Roman" panose="02020603050405020304" pitchFamily="18" charset="0"/>
                <a:cs typeface="Times New Roman" panose="02020603050405020304" pitchFamily="18" charset="0"/>
              </a:rPr>
              <a:t> 21 </a:t>
            </a:r>
            <a:r>
              <a:rPr lang="ru-RU" b="1" dirty="0">
                <a:solidFill>
                  <a:srgbClr val="004C22"/>
                </a:solidFill>
                <a:latin typeface="Times New Roman" panose="02020603050405020304" pitchFamily="18" charset="0"/>
                <a:cs typeface="Times New Roman" panose="02020603050405020304" pitchFamily="18" charset="0"/>
              </a:rPr>
              <a:t>обязательный профилактический визит. </a:t>
            </a:r>
          </a:p>
          <a:p>
            <a:pPr algn="just"/>
            <a:endParaRPr lang="ru-RU" b="1" dirty="0">
              <a:solidFill>
                <a:srgbClr val="004C22"/>
              </a:solidFill>
              <a:latin typeface="Times New Roman" panose="02020603050405020304" pitchFamily="18" charset="0"/>
              <a:cs typeface="Times New Roman" panose="02020603050405020304" pitchFamily="18" charset="0"/>
            </a:endParaRPr>
          </a:p>
        </p:txBody>
      </p:sp>
      <p:pic>
        <p:nvPicPr>
          <p:cNvPr id="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49363" y="1554546"/>
            <a:ext cx="648072" cy="58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312341"/>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797297" y="6492875"/>
            <a:ext cx="2133600" cy="365125"/>
          </a:xfrm>
        </p:spPr>
        <p:txBody>
          <a:bodyPr/>
          <a:lstStyle/>
          <a:p>
            <a:fld id="{B19B0651-EE4F-4900-A07F-96A6BFA9D0F0}" type="slidenum">
              <a:rPr lang="ru-RU" sz="1800" b="1" i="1" smtClean="0">
                <a:solidFill>
                  <a:srgbClr val="003300"/>
                </a:solidFill>
              </a:rPr>
              <a:t>34</a:t>
            </a:fld>
            <a:endParaRPr lang="ru-RU" sz="1800" b="1" i="1" dirty="0">
              <a:solidFill>
                <a:srgbClr val="003300"/>
              </a:solidFill>
            </a:endParaRPr>
          </a:p>
        </p:txBody>
      </p:sp>
      <p:sp>
        <p:nvSpPr>
          <p:cNvPr id="10" name="Прямоугольник 9"/>
          <p:cNvSpPr/>
          <p:nvPr/>
        </p:nvSpPr>
        <p:spPr>
          <a:xfrm>
            <a:off x="773417" y="1028343"/>
            <a:ext cx="8188800" cy="6001643"/>
          </a:xfrm>
          <a:prstGeom prst="rect">
            <a:avLst/>
          </a:prstGeom>
          <a:noFill/>
        </p:spPr>
        <p:txBody>
          <a:bodyPr wrap="square">
            <a:spAutoFit/>
          </a:bodyPr>
          <a:lstStyle/>
          <a:p>
            <a:pPr algn="just"/>
            <a:r>
              <a:rPr lang="ru-RU" sz="1600" dirty="0">
                <a:latin typeface="Times New Roman" pitchFamily="18" charset="0"/>
                <a:cs typeface="Times New Roman" pitchFamily="18" charset="0"/>
              </a:rPr>
              <a:t>Управлением за 9 месяцев 2026 г. проведены </a:t>
            </a:r>
            <a:r>
              <a:rPr lang="ru-RU" sz="1600" dirty="0">
                <a:solidFill>
                  <a:srgbClr val="FF0000"/>
                </a:solidFill>
                <a:latin typeface="Times New Roman" pitchFamily="18" charset="0"/>
                <a:cs typeface="Times New Roman" pitchFamily="18" charset="0"/>
              </a:rPr>
              <a:t>4</a:t>
            </a:r>
            <a:r>
              <a:rPr lang="ru-RU" sz="1600" dirty="0">
                <a:latin typeface="Times New Roman" pitchFamily="18" charset="0"/>
                <a:cs typeface="Times New Roman" pitchFamily="18" charset="0"/>
              </a:rPr>
              <a:t> совещания в формате ВКС:</a:t>
            </a:r>
          </a:p>
          <a:p>
            <a:pPr algn="just"/>
            <a:endParaRPr lang="ru-RU" sz="1600" dirty="0">
              <a:latin typeface="Times New Roman" pitchFamily="18" charset="0"/>
              <a:cs typeface="Times New Roman" pitchFamily="18" charset="0"/>
            </a:endParaRPr>
          </a:p>
          <a:p>
            <a:pPr algn="just"/>
            <a:r>
              <a:rPr lang="ru-RU" sz="1600" dirty="0">
                <a:latin typeface="Times New Roman" pitchFamily="18" charset="0"/>
                <a:cs typeface="Times New Roman" pitchFamily="18" charset="0"/>
              </a:rPr>
              <a:t>      </a:t>
            </a:r>
            <a:r>
              <a:rPr lang="ru-RU" sz="1600" b="1" i="1" dirty="0">
                <a:solidFill>
                  <a:srgbClr val="FF0000"/>
                </a:solidFill>
                <a:latin typeface="Times New Roman" pitchFamily="18" charset="0"/>
                <a:cs typeface="Times New Roman" pitchFamily="18" charset="0"/>
              </a:rPr>
              <a:t>30.03.2026</a:t>
            </a:r>
            <a:r>
              <a:rPr lang="ru-RU" sz="1600" dirty="0">
                <a:latin typeface="Times New Roman" pitchFamily="18" charset="0"/>
                <a:cs typeface="Times New Roman" pitchFamily="18" charset="0"/>
              </a:rPr>
              <a:t> </a:t>
            </a:r>
            <a:r>
              <a:rPr lang="ru-RU" sz="1600" i="1" dirty="0">
                <a:latin typeface="Times New Roman" pitchFamily="18" charset="0"/>
                <a:cs typeface="Times New Roman" pitchFamily="18" charset="0"/>
              </a:rPr>
              <a:t>проведено совещание </a:t>
            </a:r>
            <a:r>
              <a:rPr lang="ru-RU" sz="1600" dirty="0">
                <a:latin typeface="Times New Roman" pitchFamily="18" charset="0"/>
                <a:cs typeface="Times New Roman" pitchFamily="18" charset="0"/>
              </a:rPr>
              <a:t>по теме: «О возрастании рисков аварийности на </a:t>
            </a:r>
          </a:p>
          <a:p>
            <a:pPr algn="just"/>
            <a:r>
              <a:rPr lang="ru-RU" sz="1600" dirty="0">
                <a:latin typeface="Times New Roman" pitchFamily="18" charset="0"/>
                <a:cs typeface="Times New Roman" pitchFamily="18" charset="0"/>
              </a:rPr>
              <a:t>      взрывопожароопасных объектах хранения и переработки растительного сырья. </a:t>
            </a:r>
          </a:p>
          <a:p>
            <a:pPr algn="just"/>
            <a:r>
              <a:rPr lang="ru-RU" sz="1600" dirty="0">
                <a:latin typeface="Times New Roman" pitchFamily="18" charset="0"/>
                <a:cs typeface="Times New Roman" pitchFamily="18" charset="0"/>
              </a:rPr>
              <a:t>      Профилактика предупреждения аварийности и смертельного травматизма», </a:t>
            </a:r>
            <a:r>
              <a:rPr lang="ru-RU" sz="1600" i="1" dirty="0">
                <a:latin typeface="Times New Roman" pitchFamily="18" charset="0"/>
                <a:cs typeface="Times New Roman" pitchFamily="18" charset="0"/>
              </a:rPr>
              <a:t>в </a:t>
            </a:r>
          </a:p>
          <a:p>
            <a:pPr algn="just"/>
            <a:r>
              <a:rPr lang="ru-RU" sz="1600" i="1" dirty="0">
                <a:latin typeface="Times New Roman" pitchFamily="18" charset="0"/>
                <a:cs typeface="Times New Roman" pitchFamily="18" charset="0"/>
              </a:rPr>
              <a:t>      совещании приняли участие </a:t>
            </a:r>
            <a:r>
              <a:rPr lang="ru-RU" sz="1600" b="1" i="1" dirty="0">
                <a:solidFill>
                  <a:srgbClr val="7030A0"/>
                </a:solidFill>
                <a:latin typeface="Times New Roman" pitchFamily="18" charset="0"/>
                <a:cs typeface="Times New Roman" pitchFamily="18" charset="0"/>
              </a:rPr>
              <a:t>73 организации</a:t>
            </a:r>
            <a:r>
              <a:rPr lang="ru-RU" sz="1600" b="1" i="1" dirty="0">
                <a:latin typeface="Times New Roman" pitchFamily="18" charset="0"/>
                <a:cs typeface="Times New Roman" pitchFamily="18" charset="0"/>
              </a:rPr>
              <a:t>.</a:t>
            </a:r>
          </a:p>
          <a:p>
            <a:pPr algn="just"/>
            <a:endParaRPr lang="ru-RU" sz="1600" b="1" i="1" dirty="0">
              <a:latin typeface="Times New Roman" pitchFamily="18" charset="0"/>
              <a:cs typeface="Times New Roman" pitchFamily="18" charset="0"/>
            </a:endParaRPr>
          </a:p>
          <a:p>
            <a:pPr algn="just"/>
            <a:r>
              <a:rPr lang="ru-RU" sz="1600" b="1" i="1" dirty="0">
                <a:solidFill>
                  <a:srgbClr val="FF0000"/>
                </a:solidFill>
                <a:latin typeface="Times New Roman" pitchFamily="18" charset="0"/>
                <a:cs typeface="Times New Roman" pitchFamily="18" charset="0"/>
              </a:rPr>
              <a:t>      22.05.2026</a:t>
            </a:r>
            <a:r>
              <a:rPr lang="ru-RU" sz="1600" b="1" i="1" dirty="0">
                <a:latin typeface="Times New Roman" pitchFamily="18" charset="0"/>
                <a:cs typeface="Times New Roman" pitchFamily="18" charset="0"/>
              </a:rPr>
              <a:t> </a:t>
            </a:r>
            <a:r>
              <a:rPr lang="ru-RU" sz="1600" i="1" dirty="0">
                <a:latin typeface="Times New Roman" pitchFamily="18" charset="0"/>
                <a:cs typeface="Times New Roman" pitchFamily="18" charset="0"/>
              </a:rPr>
              <a:t>проведено совещание </a:t>
            </a:r>
            <a:r>
              <a:rPr lang="ru-RU" sz="1600" dirty="0">
                <a:latin typeface="Times New Roman" pitchFamily="18" charset="0"/>
                <a:cs typeface="Times New Roman" pitchFamily="18" charset="0"/>
              </a:rPr>
              <a:t>по теме: </a:t>
            </a:r>
            <a:r>
              <a:rPr lang="ru-RU" sz="1600" i="1" dirty="0">
                <a:latin typeface="Times New Roman" pitchFamily="18" charset="0"/>
                <a:cs typeface="Times New Roman" pitchFamily="18" charset="0"/>
              </a:rPr>
              <a:t>«</a:t>
            </a:r>
            <a:r>
              <a:rPr lang="ru-RU" sz="1600" dirty="0">
                <a:latin typeface="Times New Roman" pitchFamily="18" charset="0"/>
                <a:cs typeface="Times New Roman" pitchFamily="18" charset="0"/>
              </a:rPr>
              <a:t>Регистрация опасных производственных  </a:t>
            </a:r>
          </a:p>
          <a:p>
            <a:pPr algn="just"/>
            <a:r>
              <a:rPr lang="ru-RU" sz="1600" dirty="0">
                <a:latin typeface="Times New Roman" pitchFamily="18" charset="0"/>
                <a:cs typeface="Times New Roman" pitchFamily="18" charset="0"/>
              </a:rPr>
              <a:t>      объектов в государственном реестре. Внесение изменений в сведения, </a:t>
            </a:r>
          </a:p>
          <a:p>
            <a:pPr algn="just"/>
            <a:r>
              <a:rPr lang="ru-RU" sz="1600" dirty="0">
                <a:latin typeface="Times New Roman" pitchFamily="18" charset="0"/>
                <a:cs typeface="Times New Roman" pitchFamily="18" charset="0"/>
              </a:rPr>
              <a:t>      характеризующие опасный производственный объект</a:t>
            </a:r>
            <a:r>
              <a:rPr lang="ru-RU" sz="1600" i="1" dirty="0">
                <a:latin typeface="Times New Roman" pitchFamily="18" charset="0"/>
                <a:cs typeface="Times New Roman" pitchFamily="18" charset="0"/>
              </a:rPr>
              <a:t>», в котором приняло участие</a:t>
            </a:r>
          </a:p>
          <a:p>
            <a:pPr algn="just"/>
            <a:r>
              <a:rPr lang="ru-RU" sz="1600" b="1" i="1" dirty="0">
                <a:latin typeface="Times New Roman" pitchFamily="18" charset="0"/>
                <a:cs typeface="Times New Roman" pitchFamily="18" charset="0"/>
              </a:rPr>
              <a:t>      </a:t>
            </a:r>
            <a:r>
              <a:rPr lang="ru-RU" sz="1600" b="1" i="1" dirty="0">
                <a:solidFill>
                  <a:srgbClr val="7030A0"/>
                </a:solidFill>
                <a:latin typeface="Times New Roman" pitchFamily="18" charset="0"/>
                <a:cs typeface="Times New Roman" pitchFamily="18" charset="0"/>
              </a:rPr>
              <a:t>38 организаций</a:t>
            </a:r>
            <a:r>
              <a:rPr lang="ru-RU" sz="1600" b="1" i="1" dirty="0">
                <a:latin typeface="Times New Roman" pitchFamily="18" charset="0"/>
                <a:cs typeface="Times New Roman" pitchFamily="18" charset="0"/>
              </a:rPr>
              <a:t>.</a:t>
            </a:r>
          </a:p>
          <a:p>
            <a:pPr marL="285750" indent="-285750" algn="just">
              <a:buBlip>
                <a:blip r:embed="rId4"/>
              </a:buBlip>
            </a:pPr>
            <a:endParaRPr lang="ru-RU" sz="1600" b="1" i="1" dirty="0">
              <a:latin typeface="Times New Roman" pitchFamily="18" charset="0"/>
              <a:cs typeface="Times New Roman" pitchFamily="18" charset="0"/>
            </a:endParaRPr>
          </a:p>
          <a:p>
            <a:r>
              <a:rPr lang="ru-RU" sz="1600" b="1" i="1" dirty="0">
                <a:solidFill>
                  <a:srgbClr val="FF0000"/>
                </a:solidFill>
                <a:latin typeface="Times New Roman" pitchFamily="18" charset="0"/>
                <a:cs typeface="Times New Roman" pitchFamily="18" charset="0"/>
              </a:rPr>
              <a:t>      30.07.2026</a:t>
            </a:r>
            <a:r>
              <a:rPr lang="ru-RU" sz="1600" b="1" i="1" dirty="0">
                <a:latin typeface="Times New Roman" pitchFamily="18" charset="0"/>
                <a:cs typeface="Times New Roman" pitchFamily="18" charset="0"/>
              </a:rPr>
              <a:t> </a:t>
            </a:r>
            <a:r>
              <a:rPr lang="ru-RU" sz="1600" i="1" dirty="0">
                <a:latin typeface="Times New Roman" pitchFamily="18" charset="0"/>
                <a:cs typeface="Times New Roman" pitchFamily="18" charset="0"/>
              </a:rPr>
              <a:t>на территории Алтайского края проведено совещание </a:t>
            </a:r>
            <a:r>
              <a:rPr lang="ru-RU" sz="1600" dirty="0">
                <a:latin typeface="Times New Roman" pitchFamily="18" charset="0"/>
                <a:cs typeface="Times New Roman" pitchFamily="18" charset="0"/>
              </a:rPr>
              <a:t>по теме: </a:t>
            </a:r>
            <a:r>
              <a:rPr lang="ru-RU" sz="1600" i="1" dirty="0">
                <a:latin typeface="Times New Roman" pitchFamily="18" charset="0"/>
                <a:cs typeface="Times New Roman" pitchFamily="18" charset="0"/>
              </a:rPr>
              <a:t>«</a:t>
            </a:r>
            <a:r>
              <a:rPr lang="ru-RU" sz="1600" dirty="0">
                <a:latin typeface="Times New Roman" pitchFamily="18" charset="0"/>
                <a:cs typeface="Times New Roman" pitchFamily="18" charset="0"/>
              </a:rPr>
              <a:t>Об итогах </a:t>
            </a:r>
          </a:p>
          <a:p>
            <a:r>
              <a:rPr lang="ru-RU" sz="1600" dirty="0">
                <a:latin typeface="Times New Roman" pitchFamily="18" charset="0"/>
                <a:cs typeface="Times New Roman" pitchFamily="18" charset="0"/>
              </a:rPr>
              <a:t>      надзорной деятельности за соблюдением требований промышленной безопасности на   </a:t>
            </a:r>
          </a:p>
          <a:p>
            <a:r>
              <a:rPr lang="ru-RU" sz="1600" dirty="0">
                <a:latin typeface="Times New Roman" pitchFamily="18" charset="0"/>
                <a:cs typeface="Times New Roman" pitchFamily="18" charset="0"/>
              </a:rPr>
              <a:t>      опасных производственных объектах хранения и переработки растительного сырья в 1 </a:t>
            </a:r>
          </a:p>
          <a:p>
            <a:r>
              <a:rPr lang="ru-RU" sz="1600" dirty="0">
                <a:latin typeface="Times New Roman" pitchFamily="18" charset="0"/>
                <a:cs typeface="Times New Roman" pitchFamily="18" charset="0"/>
              </a:rPr>
              <a:t>      полугодии 2026 года</a:t>
            </a:r>
            <a:r>
              <a:rPr lang="ru-RU" sz="1600" i="1" dirty="0">
                <a:latin typeface="Times New Roman" pitchFamily="18" charset="0"/>
                <a:cs typeface="Times New Roman" pitchFamily="18" charset="0"/>
              </a:rPr>
              <a:t>», в котором приняло участие </a:t>
            </a:r>
            <a:r>
              <a:rPr lang="ru-RU" sz="1600" dirty="0">
                <a:latin typeface="Times New Roman" pitchFamily="18" charset="0"/>
                <a:cs typeface="Times New Roman" pitchFamily="18" charset="0"/>
              </a:rPr>
              <a:t>представители </a:t>
            </a:r>
            <a:r>
              <a:rPr lang="ru-RU" sz="1600" dirty="0">
                <a:solidFill>
                  <a:srgbClr val="00B050"/>
                </a:solidFill>
                <a:latin typeface="Times New Roman" pitchFamily="18" charset="0"/>
                <a:cs typeface="Times New Roman" pitchFamily="18" charset="0"/>
              </a:rPr>
              <a:t> 7 комитетов по </a:t>
            </a:r>
          </a:p>
          <a:p>
            <a:r>
              <a:rPr lang="ru-RU" sz="1600" dirty="0">
                <a:solidFill>
                  <a:srgbClr val="00B050"/>
                </a:solidFill>
                <a:latin typeface="Times New Roman" pitchFamily="18" charset="0"/>
                <a:cs typeface="Times New Roman" pitchFamily="18" charset="0"/>
              </a:rPr>
              <a:t>      сельскому хозяйству Администраций районов Алтайского края </a:t>
            </a:r>
            <a:r>
              <a:rPr lang="ru-RU" sz="1600" dirty="0">
                <a:latin typeface="Times New Roman" pitchFamily="18" charset="0"/>
                <a:cs typeface="Times New Roman" pitchFamily="18" charset="0"/>
              </a:rPr>
              <a:t>и </a:t>
            </a:r>
            <a:r>
              <a:rPr lang="ru-RU" sz="1600" b="1" i="1" dirty="0">
                <a:solidFill>
                  <a:srgbClr val="7030A0"/>
                </a:solidFill>
                <a:latin typeface="Times New Roman" pitchFamily="18" charset="0"/>
                <a:cs typeface="Times New Roman" pitchFamily="18" charset="0"/>
              </a:rPr>
              <a:t>33 организации</a:t>
            </a:r>
            <a:r>
              <a:rPr lang="ru-RU" sz="1600" b="1" i="1" dirty="0">
                <a:latin typeface="Times New Roman" pitchFamily="18" charset="0"/>
                <a:cs typeface="Times New Roman" pitchFamily="18" charset="0"/>
              </a:rPr>
              <a:t>.</a:t>
            </a:r>
          </a:p>
          <a:p>
            <a:endParaRPr lang="ru-RU" sz="1600" b="1" i="1" dirty="0">
              <a:latin typeface="Times New Roman" pitchFamily="18" charset="0"/>
              <a:cs typeface="Times New Roman" pitchFamily="18" charset="0"/>
            </a:endParaRPr>
          </a:p>
          <a:p>
            <a:r>
              <a:rPr lang="ru-RU" sz="1600" b="1" i="1" dirty="0">
                <a:solidFill>
                  <a:srgbClr val="FF0000"/>
                </a:solidFill>
                <a:latin typeface="Times New Roman" pitchFamily="18" charset="0"/>
                <a:cs typeface="Times New Roman" pitchFamily="18" charset="0"/>
              </a:rPr>
              <a:t>     29.09.2026</a:t>
            </a:r>
            <a:r>
              <a:rPr lang="ru-RU" sz="1600" b="1" i="1" dirty="0">
                <a:latin typeface="Times New Roman" pitchFamily="18" charset="0"/>
                <a:cs typeface="Times New Roman" pitchFamily="18" charset="0"/>
              </a:rPr>
              <a:t> </a:t>
            </a:r>
            <a:r>
              <a:rPr lang="ru-RU" sz="1600" i="1" dirty="0">
                <a:latin typeface="Times New Roman" pitchFamily="18" charset="0"/>
                <a:cs typeface="Times New Roman" pitchFamily="18" charset="0"/>
              </a:rPr>
              <a:t>проведено совещание </a:t>
            </a:r>
            <a:r>
              <a:rPr lang="ru-RU" sz="1600" dirty="0">
                <a:latin typeface="Times New Roman" pitchFamily="18" charset="0"/>
                <a:cs typeface="Times New Roman" pitchFamily="18" charset="0"/>
              </a:rPr>
              <a:t>по теме: </a:t>
            </a:r>
            <a:r>
              <a:rPr lang="ru-RU" sz="1600" i="1" dirty="0">
                <a:latin typeface="Times New Roman" pitchFamily="18" charset="0"/>
                <a:cs typeface="Times New Roman" pitchFamily="18" charset="0"/>
              </a:rPr>
              <a:t>«</a:t>
            </a:r>
            <a:r>
              <a:rPr lang="ru-RU" sz="1600" dirty="0">
                <a:latin typeface="Times New Roman" pitchFamily="18" charset="0"/>
                <a:cs typeface="Times New Roman" pitchFamily="18" charset="0"/>
              </a:rPr>
              <a:t>Обеспечение соответствия эксплуатационной </a:t>
            </a:r>
          </a:p>
          <a:p>
            <a:r>
              <a:rPr lang="ru-RU" sz="1600" dirty="0">
                <a:latin typeface="Times New Roman" pitchFamily="18" charset="0"/>
                <a:cs typeface="Times New Roman" pitchFamily="18" charset="0"/>
              </a:rPr>
              <a:t>     и  отчетной документации взрывопожароопасных объектов хранения и переработки </a:t>
            </a:r>
          </a:p>
          <a:p>
            <a:r>
              <a:rPr lang="ru-RU" sz="1600" dirty="0">
                <a:latin typeface="Times New Roman" pitchFamily="18" charset="0"/>
                <a:cs typeface="Times New Roman" pitchFamily="18" charset="0"/>
              </a:rPr>
              <a:t>     растительного сырья новым нормативным требованиям с учетом вступивших в силу </a:t>
            </a:r>
          </a:p>
          <a:p>
            <a:r>
              <a:rPr lang="ru-RU" sz="1600" dirty="0">
                <a:latin typeface="Times New Roman" pitchFamily="18" charset="0"/>
                <a:cs typeface="Times New Roman" pitchFamily="18" charset="0"/>
              </a:rPr>
              <a:t>     изменений законодательства</a:t>
            </a:r>
            <a:r>
              <a:rPr lang="ru-RU" sz="1600" i="1" dirty="0">
                <a:latin typeface="Times New Roman" pitchFamily="18" charset="0"/>
                <a:cs typeface="Times New Roman" pitchFamily="18" charset="0"/>
              </a:rPr>
              <a:t>», в котором приняло участие </a:t>
            </a:r>
            <a:r>
              <a:rPr lang="ru-RU" sz="1600" dirty="0">
                <a:solidFill>
                  <a:srgbClr val="00B050"/>
                </a:solidFill>
                <a:latin typeface="Times New Roman" pitchFamily="18" charset="0"/>
                <a:cs typeface="Times New Roman" pitchFamily="18" charset="0"/>
              </a:rPr>
              <a:t>представители  </a:t>
            </a:r>
          </a:p>
          <a:p>
            <a:r>
              <a:rPr lang="ru-RU" sz="1600" dirty="0">
                <a:solidFill>
                  <a:srgbClr val="00B050"/>
                </a:solidFill>
                <a:latin typeface="Times New Roman" pitchFamily="18" charset="0"/>
                <a:cs typeface="Times New Roman" pitchFamily="18" charset="0"/>
              </a:rPr>
              <a:t>     Министерства сельского хозяйства Алтайского края </a:t>
            </a:r>
            <a:r>
              <a:rPr lang="ru-RU" sz="1600" dirty="0">
                <a:latin typeface="Times New Roman" pitchFamily="18" charset="0"/>
                <a:cs typeface="Times New Roman" pitchFamily="18" charset="0"/>
              </a:rPr>
              <a:t>и </a:t>
            </a:r>
            <a:r>
              <a:rPr lang="ru-RU" sz="1600" b="1" i="1" dirty="0">
                <a:solidFill>
                  <a:srgbClr val="7030A0"/>
                </a:solidFill>
                <a:latin typeface="Times New Roman" pitchFamily="18" charset="0"/>
                <a:cs typeface="Times New Roman" pitchFamily="18" charset="0"/>
              </a:rPr>
              <a:t>85 организаций</a:t>
            </a:r>
            <a:r>
              <a:rPr lang="ru-RU" sz="1600" b="1" i="1" dirty="0">
                <a:latin typeface="Times New Roman" pitchFamily="18" charset="0"/>
                <a:cs typeface="Times New Roman" pitchFamily="18" charset="0"/>
              </a:rPr>
              <a:t>.</a:t>
            </a:r>
          </a:p>
          <a:p>
            <a:pPr marL="285750" indent="-285750" algn="just">
              <a:buBlip>
                <a:blip r:embed="rId4"/>
              </a:buBlip>
            </a:pPr>
            <a:endParaRPr lang="ru-RU" sz="1600" b="1" i="1" dirty="0">
              <a:latin typeface="Times New Roman" pitchFamily="18" charset="0"/>
              <a:cs typeface="Times New Roman" pitchFamily="18" charset="0"/>
            </a:endParaRPr>
          </a:p>
        </p:txBody>
      </p:sp>
      <p:sp>
        <p:nvSpPr>
          <p:cNvPr id="13" name="Заголовок 6"/>
          <p:cNvSpPr txBox="1">
            <a:spLocks/>
          </p:cNvSpPr>
          <p:nvPr/>
        </p:nvSpPr>
        <p:spPr>
          <a:xfrm>
            <a:off x="756812" y="145383"/>
            <a:ext cx="8135668" cy="763337"/>
          </a:xfrm>
          <a:prstGeom prst="rect">
            <a:avLst/>
          </a:prstGeom>
        </p:spPr>
        <p:txBody>
          <a:bodyPr vert="horz" lIns="91440" tIns="45720" rIns="91440" bIns="45720" rtlCol="0" anchor="t">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spTree>
    <p:extLst>
      <p:ext uri="{BB962C8B-B14F-4D97-AF65-F5344CB8AC3E}">
        <p14:creationId xmlns:p14="http://schemas.microsoft.com/office/powerpoint/2010/main" val="2485570995"/>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35</a:t>
            </a:fld>
            <a:endParaRPr lang="ru-RU" sz="1800" b="1" i="1" dirty="0">
              <a:solidFill>
                <a:srgbClr val="003300"/>
              </a:solidFill>
            </a:endParaRPr>
          </a:p>
        </p:txBody>
      </p:sp>
      <p:sp>
        <p:nvSpPr>
          <p:cNvPr id="10" name="Прямоугольник 9"/>
          <p:cNvSpPr/>
          <p:nvPr/>
        </p:nvSpPr>
        <p:spPr>
          <a:xfrm>
            <a:off x="756812" y="963929"/>
            <a:ext cx="8135668" cy="830997"/>
          </a:xfrm>
          <a:prstGeom prst="rect">
            <a:avLst/>
          </a:prstGeom>
          <a:noFill/>
        </p:spPr>
        <p:txBody>
          <a:bodyPr wrap="square">
            <a:spAutoFit/>
          </a:bodyPr>
          <a:lstStyle/>
          <a:p>
            <a:pPr marL="285750" indent="-285750" algn="just">
              <a:buBlip>
                <a:blip r:embed="rId3"/>
              </a:buBlip>
            </a:pPr>
            <a:endParaRPr lang="ru-RU" sz="1600" b="1" i="1" dirty="0"/>
          </a:p>
          <a:p>
            <a:pPr marL="285750" indent="-285750" algn="just">
              <a:buBlip>
                <a:blip r:embed="rId3"/>
              </a:buBlip>
            </a:pPr>
            <a:endParaRPr lang="ru-RU" sz="1600" b="1" i="1" dirty="0"/>
          </a:p>
          <a:p>
            <a:pPr marL="285750" indent="-285750" algn="just">
              <a:buBlip>
                <a:blip r:embed="rId3"/>
              </a:buBlip>
            </a:pPr>
            <a:endParaRPr lang="ru-RU" sz="1600" b="1" i="1" dirty="0"/>
          </a:p>
        </p:txBody>
      </p:sp>
      <p:sp>
        <p:nvSpPr>
          <p:cNvPr id="13" name="Заголовок 6"/>
          <p:cNvSpPr txBox="1">
            <a:spLocks/>
          </p:cNvSpPr>
          <p:nvPr/>
        </p:nvSpPr>
        <p:spPr>
          <a:xfrm>
            <a:off x="756812" y="145384"/>
            <a:ext cx="7848872" cy="659094"/>
          </a:xfrm>
          <a:prstGeom prst="rect">
            <a:avLst/>
          </a:prstGeom>
        </p:spPr>
        <p:txBody>
          <a:bodyPr vert="horz" lIns="91440" tIns="45720" rIns="91440" bIns="45720" rtlCol="0" anchor="t">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p>
          <a:p>
            <a:pPr algn="ctr"/>
            <a:endParaRPr lang="ru-RU" sz="1800" b="0" dirty="0">
              <a:latin typeface="Times New Roman" pitchFamily="18" charset="0"/>
              <a:cs typeface="Times New Roman" pitchFamily="18" charset="0"/>
            </a:endParaRPr>
          </a:p>
          <a:p>
            <a:pPr algn="ctr"/>
            <a:r>
              <a:rPr lang="ru-RU" sz="1800" b="0" dirty="0">
                <a:latin typeface="Times New Roman" pitchFamily="18" charset="0"/>
                <a:cs typeface="Times New Roman" pitchFamily="18" charset="0"/>
              </a:rPr>
              <a:t>Проведение совещаний в формате ВКС</a:t>
            </a:r>
          </a:p>
          <a:p>
            <a:pPr algn="ctr"/>
            <a:endParaRPr lang="ru-RU" sz="2200" dirty="0"/>
          </a:p>
        </p:txBody>
      </p:sp>
      <p:pic>
        <p:nvPicPr>
          <p:cNvPr id="1029" name="Picture 5" descr="C:\Users\kulygin_ei\Desktop\Отчеты\Отчет 2025\Отчет май отдел РС 2025\Совещание май 2025 г. Барнаул\фото совещания 28 мая 2025\IMG_5715.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8453" y="1794926"/>
            <a:ext cx="6146646" cy="460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675252"/>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36</a:t>
            </a:fld>
            <a:endParaRPr lang="ru-RU" sz="1800" b="1" i="1" dirty="0">
              <a:solidFill>
                <a:srgbClr val="003300"/>
              </a:solidFill>
            </a:endParaRPr>
          </a:p>
        </p:txBody>
      </p:sp>
      <p:sp>
        <p:nvSpPr>
          <p:cNvPr id="10" name="Прямоугольник 9"/>
          <p:cNvSpPr/>
          <p:nvPr/>
        </p:nvSpPr>
        <p:spPr>
          <a:xfrm>
            <a:off x="703680" y="908720"/>
            <a:ext cx="8188800" cy="5863144"/>
          </a:xfrm>
          <a:prstGeom prst="rect">
            <a:avLst/>
          </a:prstGeom>
          <a:noFill/>
        </p:spPr>
        <p:txBody>
          <a:bodyPr wrap="square">
            <a:spAutoFit/>
          </a:bodyPr>
          <a:lstStyle/>
          <a:p>
            <a:pPr algn="ctr"/>
            <a:r>
              <a:rPr lang="ru-RU" sz="1500" b="1" i="1" dirty="0">
                <a:latin typeface="Times New Roman" pitchFamily="18" charset="0"/>
                <a:cs typeface="Times New Roman" pitchFamily="18" charset="0"/>
              </a:rPr>
              <a:t> </a:t>
            </a:r>
            <a:r>
              <a:rPr lang="ru-RU" sz="1600" b="1" dirty="0">
                <a:latin typeface="Times New Roman" pitchFamily="18" charset="0"/>
                <a:cs typeface="Times New Roman" pitchFamily="18" charset="0"/>
              </a:rPr>
              <a:t>Проверки соблюдения федерального законодательства </a:t>
            </a:r>
          </a:p>
          <a:p>
            <a:pPr algn="ctr"/>
            <a:r>
              <a:rPr lang="ru-RU" sz="1600" b="1" dirty="0">
                <a:latin typeface="Times New Roman" pitchFamily="18" charset="0"/>
                <a:cs typeface="Times New Roman" pitchFamily="18" charset="0"/>
              </a:rPr>
              <a:t>в области промышленной безопасности</a:t>
            </a:r>
            <a:r>
              <a:rPr lang="ru-RU" sz="1600" b="1" i="1" dirty="0">
                <a:latin typeface="Times New Roman" pitchFamily="18" charset="0"/>
                <a:cs typeface="Times New Roman" pitchFamily="18" charset="0"/>
              </a:rPr>
              <a:t> </a:t>
            </a:r>
          </a:p>
          <a:p>
            <a:pPr algn="just"/>
            <a:r>
              <a:rPr lang="ru-RU" sz="1500" b="1" i="1" dirty="0">
                <a:latin typeface="Times New Roman" pitchFamily="18" charset="0"/>
                <a:cs typeface="Times New Roman" pitchFamily="18" charset="0"/>
              </a:rPr>
              <a:t>         </a:t>
            </a:r>
            <a:r>
              <a:rPr lang="ru-RU" sz="1500" dirty="0">
                <a:latin typeface="Times New Roman" pitchFamily="18" charset="0"/>
                <a:cs typeface="Times New Roman" pitchFamily="18" charset="0"/>
              </a:rPr>
              <a:t>В рамках проверки соблюдения федерального законодательства о промышленной безопасности государственные инспекторы Отдела приняли участие в проверках проводимых Прокуратурой Алтайского края на территориях </a:t>
            </a:r>
            <a:r>
              <a:rPr lang="ru-RU" sz="1500" dirty="0">
                <a:solidFill>
                  <a:srgbClr val="FF0000"/>
                </a:solidFill>
                <a:latin typeface="Times New Roman" pitchFamily="18" charset="0"/>
                <a:cs typeface="Times New Roman" pitchFamily="18" charset="0"/>
              </a:rPr>
              <a:t>14 районов </a:t>
            </a:r>
            <a:r>
              <a:rPr lang="ru-RU" sz="1500" dirty="0">
                <a:solidFill>
                  <a:srgbClr val="0070C0"/>
                </a:solidFill>
                <a:latin typeface="Times New Roman" pitchFamily="18" charset="0"/>
                <a:cs typeface="Times New Roman" pitchFamily="18" charset="0"/>
              </a:rPr>
              <a:t>(</a:t>
            </a:r>
            <a:r>
              <a:rPr lang="ru-RU" sz="1500" dirty="0" err="1">
                <a:latin typeface="Times New Roman" pitchFamily="18" charset="0"/>
                <a:cs typeface="Times New Roman" pitchFamily="18" charset="0"/>
              </a:rPr>
              <a:t>Баевский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Бийский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Залесовский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Заринский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Кытмановский</a:t>
            </a:r>
            <a:r>
              <a:rPr lang="ru-RU" sz="1500" dirty="0">
                <a:latin typeface="Times New Roman" pitchFamily="18" charset="0"/>
                <a:cs typeface="Times New Roman" pitchFamily="18" charset="0"/>
              </a:rPr>
              <a:t>,</a:t>
            </a:r>
            <a:r>
              <a:rPr lang="ru-RU" sz="1500" dirty="0">
                <a:solidFill>
                  <a:srgbClr val="0070C0"/>
                </a:solidFill>
                <a:latin typeface="Times New Roman" pitchFamily="18" charset="0"/>
                <a:cs typeface="Times New Roman" pitchFamily="18" charset="0"/>
              </a:rPr>
              <a:t> </a:t>
            </a:r>
            <a:r>
              <a:rPr lang="ru-RU" sz="1500" dirty="0">
                <a:latin typeface="Times New Roman" pitchFamily="18" charset="0"/>
                <a:cs typeface="Times New Roman" pitchFamily="18" charset="0"/>
              </a:rPr>
              <a:t>Мамонтовский, Первомайский, </a:t>
            </a:r>
            <a:r>
              <a:rPr lang="ru-RU" sz="1500" dirty="0" err="1">
                <a:latin typeface="Times New Roman" pitchFamily="18" charset="0"/>
                <a:cs typeface="Times New Roman" pitchFamily="18" charset="0"/>
              </a:rPr>
              <a:t>Рубцовский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Тальменский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Топчихинский</a:t>
            </a:r>
            <a:r>
              <a:rPr lang="ru-RU" sz="1500" dirty="0">
                <a:latin typeface="Times New Roman" pitchFamily="18" charset="0"/>
                <a:cs typeface="Times New Roman" pitchFamily="18" charset="0"/>
              </a:rPr>
              <a:t>, Троицкий,  </a:t>
            </a:r>
            <a:r>
              <a:rPr lang="ru-RU" sz="1500" dirty="0" err="1">
                <a:latin typeface="Times New Roman" pitchFamily="18" charset="0"/>
                <a:cs typeface="Times New Roman" pitchFamily="18" charset="0"/>
              </a:rPr>
              <a:t>Тюменцевский</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Хабарский</a:t>
            </a:r>
            <a:r>
              <a:rPr lang="ru-RU" sz="1500" dirty="0">
                <a:latin typeface="Times New Roman" pitchFamily="18" charset="0"/>
                <a:cs typeface="Times New Roman" pitchFamily="18" charset="0"/>
              </a:rPr>
              <a:t>, Целинный), </a:t>
            </a:r>
            <a:r>
              <a:rPr lang="ru-RU" sz="1500" dirty="0">
                <a:solidFill>
                  <a:srgbClr val="FF0000"/>
                </a:solidFill>
                <a:latin typeface="Times New Roman" pitchFamily="18" charset="0"/>
                <a:cs typeface="Times New Roman" pitchFamily="18" charset="0"/>
              </a:rPr>
              <a:t>4 городов</a:t>
            </a:r>
            <a:r>
              <a:rPr lang="ru-RU" sz="1500" dirty="0">
                <a:latin typeface="Times New Roman" pitchFamily="18" charset="0"/>
                <a:cs typeface="Times New Roman" pitchFamily="18" charset="0"/>
              </a:rPr>
              <a:t>: г. Барнаул, г. Бийск, г. Заринск и г. Новоалтайск. </a:t>
            </a:r>
          </a:p>
          <a:p>
            <a:pPr algn="just"/>
            <a:r>
              <a:rPr lang="ru-RU" sz="1500" dirty="0">
                <a:latin typeface="Times New Roman" pitchFamily="18" charset="0"/>
                <a:cs typeface="Times New Roman" pitchFamily="18" charset="0"/>
              </a:rPr>
              <a:t>         Проверено </a:t>
            </a:r>
            <a:r>
              <a:rPr lang="ru-RU" sz="1500" dirty="0">
                <a:solidFill>
                  <a:srgbClr val="FF0000"/>
                </a:solidFill>
                <a:latin typeface="Times New Roman" pitchFamily="18" charset="0"/>
                <a:cs typeface="Times New Roman" pitchFamily="18" charset="0"/>
              </a:rPr>
              <a:t>30 </a:t>
            </a:r>
            <a:r>
              <a:rPr lang="ru-RU" sz="1500" dirty="0">
                <a:latin typeface="Times New Roman" pitchFamily="18" charset="0"/>
                <a:cs typeface="Times New Roman" pitchFamily="18" charset="0"/>
              </a:rPr>
              <a:t>организаций, </a:t>
            </a:r>
            <a:r>
              <a:rPr lang="ru-RU" sz="1500" dirty="0">
                <a:solidFill>
                  <a:srgbClr val="FF0000"/>
                </a:solidFill>
                <a:latin typeface="Times New Roman" pitchFamily="18" charset="0"/>
                <a:cs typeface="Times New Roman" pitchFamily="18" charset="0"/>
              </a:rPr>
              <a:t>36 ОПО </a:t>
            </a:r>
            <a:r>
              <a:rPr lang="ru-RU" sz="1500" dirty="0">
                <a:latin typeface="Times New Roman" pitchFamily="18" charset="0"/>
                <a:cs typeface="Times New Roman" pitchFamily="18" charset="0"/>
              </a:rPr>
              <a:t>из них </a:t>
            </a:r>
            <a:r>
              <a:rPr lang="ru-RU" sz="1500" dirty="0">
                <a:solidFill>
                  <a:srgbClr val="00B050"/>
                </a:solidFill>
                <a:latin typeface="Times New Roman" pitchFamily="18" charset="0"/>
                <a:cs typeface="Times New Roman" pitchFamily="18" charset="0"/>
              </a:rPr>
              <a:t>3 класса </a:t>
            </a:r>
            <a:r>
              <a:rPr lang="ru-RU" sz="1500" dirty="0">
                <a:solidFill>
                  <a:srgbClr val="FF0000"/>
                </a:solidFill>
                <a:latin typeface="Times New Roman" pitchFamily="18" charset="0"/>
                <a:cs typeface="Times New Roman" pitchFamily="18" charset="0"/>
              </a:rPr>
              <a:t>– 29 ОПО и </a:t>
            </a:r>
            <a:r>
              <a:rPr lang="ru-RU" sz="1500" dirty="0">
                <a:solidFill>
                  <a:srgbClr val="00B050"/>
                </a:solidFill>
                <a:latin typeface="Times New Roman" pitchFamily="18" charset="0"/>
                <a:cs typeface="Times New Roman" pitchFamily="18" charset="0"/>
              </a:rPr>
              <a:t>4 класса </a:t>
            </a:r>
            <a:r>
              <a:rPr lang="ru-RU" sz="1500" dirty="0">
                <a:solidFill>
                  <a:srgbClr val="FF0000"/>
                </a:solidFill>
                <a:latin typeface="Times New Roman" pitchFamily="18" charset="0"/>
                <a:cs typeface="Times New Roman" pitchFamily="18" charset="0"/>
              </a:rPr>
              <a:t>- 7  ОПО</a:t>
            </a:r>
            <a:r>
              <a:rPr lang="ru-RU" sz="1500" dirty="0">
                <a:latin typeface="Times New Roman" pitchFamily="18" charset="0"/>
                <a:cs typeface="Times New Roman" pitchFamily="18" charset="0"/>
              </a:rPr>
              <a:t>. </a:t>
            </a:r>
          </a:p>
          <a:p>
            <a:pPr algn="just"/>
            <a:r>
              <a:rPr lang="ru-RU" sz="1500" dirty="0">
                <a:latin typeface="Times New Roman" pitchFamily="18" charset="0"/>
                <a:cs typeface="Times New Roman" pitchFamily="18" charset="0"/>
              </a:rPr>
              <a:t>         В ходе проверок ООО «Зерновое» (</a:t>
            </a:r>
            <a:r>
              <a:rPr lang="ru-RU" sz="1500" dirty="0" err="1">
                <a:latin typeface="Times New Roman" pitchFamily="18" charset="0"/>
                <a:cs typeface="Times New Roman" pitchFamily="18" charset="0"/>
              </a:rPr>
              <a:t>Баевский</a:t>
            </a:r>
            <a:r>
              <a:rPr lang="ru-RU" sz="1500" dirty="0">
                <a:latin typeface="Times New Roman" pitchFamily="18" charset="0"/>
                <a:cs typeface="Times New Roman" pitchFamily="18" charset="0"/>
              </a:rPr>
              <a:t> район, элеватор), СПК «Колхоз им. Калинина» (</a:t>
            </a:r>
            <a:r>
              <a:rPr lang="ru-RU" sz="1500" dirty="0" err="1">
                <a:latin typeface="Times New Roman" pitchFamily="18" charset="0"/>
                <a:cs typeface="Times New Roman" pitchFamily="18" charset="0"/>
              </a:rPr>
              <a:t>Бийский</a:t>
            </a:r>
            <a:r>
              <a:rPr lang="ru-RU" sz="1500" dirty="0">
                <a:latin typeface="Times New Roman" pitchFamily="18" charset="0"/>
                <a:cs typeface="Times New Roman" pitchFamily="18" charset="0"/>
              </a:rPr>
              <a:t> район, сушильно-очистительная башня), ООО «Алтайский комбикормовый завод» (</a:t>
            </a:r>
            <a:r>
              <a:rPr lang="ru-RU" sz="1500" dirty="0" err="1">
                <a:latin typeface="Times New Roman" pitchFamily="18" charset="0"/>
                <a:cs typeface="Times New Roman" pitchFamily="18" charset="0"/>
              </a:rPr>
              <a:t>Залесовский</a:t>
            </a:r>
            <a:r>
              <a:rPr lang="ru-RU" sz="1500" dirty="0">
                <a:latin typeface="Times New Roman" pitchFamily="18" charset="0"/>
                <a:cs typeface="Times New Roman" pitchFamily="18" charset="0"/>
              </a:rPr>
              <a:t> район, цех по производству комбикормов), ООО «Алтай» и ООО «Правый берег» (</a:t>
            </a:r>
            <a:r>
              <a:rPr lang="ru-RU" sz="1500" dirty="0" err="1">
                <a:latin typeface="Times New Roman" pitchFamily="18" charset="0"/>
                <a:cs typeface="Times New Roman" pitchFamily="18" charset="0"/>
              </a:rPr>
              <a:t>Заринский</a:t>
            </a:r>
            <a:r>
              <a:rPr lang="ru-RU" sz="1500" dirty="0">
                <a:latin typeface="Times New Roman" pitchFamily="18" charset="0"/>
                <a:cs typeface="Times New Roman" pitchFamily="18" charset="0"/>
              </a:rPr>
              <a:t> район, элеваторы), ООО «</a:t>
            </a:r>
            <a:r>
              <a:rPr lang="ru-RU" sz="1500" dirty="0" err="1">
                <a:latin typeface="Times New Roman" pitchFamily="18" charset="0"/>
                <a:cs typeface="Times New Roman" pitchFamily="18" charset="0"/>
              </a:rPr>
              <a:t>Кытмановское</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Кытмановский</a:t>
            </a:r>
            <a:r>
              <a:rPr lang="ru-RU" sz="1500" dirty="0">
                <a:latin typeface="Times New Roman" pitchFamily="18" charset="0"/>
                <a:cs typeface="Times New Roman" pitchFamily="18" charset="0"/>
              </a:rPr>
              <a:t>  район, цех по производству муки), ООО «Елена» (Мамонтовский район, цех по производству муки), ООО «Алтай мельник» (Михайловский район, цех по производству муки), ООО «Ваш Корм» (Первомайский район, цех по производству  комбикормов), ООО «Карат» (</a:t>
            </a:r>
            <a:r>
              <a:rPr lang="ru-RU" sz="1500" dirty="0" err="1">
                <a:latin typeface="Times New Roman" pitchFamily="18" charset="0"/>
                <a:cs typeface="Times New Roman" pitchFamily="18" charset="0"/>
              </a:rPr>
              <a:t>Рубцовский</a:t>
            </a:r>
            <a:r>
              <a:rPr lang="ru-RU" sz="1500" dirty="0">
                <a:latin typeface="Times New Roman" pitchFamily="18" charset="0"/>
                <a:cs typeface="Times New Roman" pitchFamily="18" charset="0"/>
              </a:rPr>
              <a:t> район, цех по производству крупы), ООО «</a:t>
            </a:r>
            <a:r>
              <a:rPr lang="ru-RU" sz="1500" dirty="0" err="1">
                <a:latin typeface="Times New Roman" pitchFamily="18" charset="0"/>
                <a:cs typeface="Times New Roman" pitchFamily="18" charset="0"/>
              </a:rPr>
              <a:t>МитПром</a:t>
            </a:r>
            <a:r>
              <a:rPr lang="ru-RU" sz="1500" dirty="0">
                <a:latin typeface="Times New Roman" pitchFamily="18" charset="0"/>
                <a:cs typeface="Times New Roman" pitchFamily="18" charset="0"/>
              </a:rPr>
              <a:t>» и ООО «Убойный корм» (</a:t>
            </a:r>
            <a:r>
              <a:rPr lang="ru-RU" sz="1500" dirty="0" err="1">
                <a:latin typeface="Times New Roman" pitchFamily="18" charset="0"/>
                <a:cs typeface="Times New Roman" pitchFamily="18" charset="0"/>
              </a:rPr>
              <a:t>Тальменский</a:t>
            </a:r>
            <a:r>
              <a:rPr lang="ru-RU" sz="1500" dirty="0">
                <a:latin typeface="Times New Roman" pitchFamily="18" charset="0"/>
                <a:cs typeface="Times New Roman" pitchFamily="18" charset="0"/>
              </a:rPr>
              <a:t> район, цех по производству комбикормов), КФХ Горлов О.В. (2 цеха по производству крупы), и ООО «</a:t>
            </a:r>
            <a:r>
              <a:rPr lang="ru-RU" sz="1500" dirty="0" err="1">
                <a:latin typeface="Times New Roman" pitchFamily="18" charset="0"/>
                <a:cs typeface="Times New Roman" pitchFamily="18" charset="0"/>
              </a:rPr>
              <a:t>Фид</a:t>
            </a:r>
            <a:r>
              <a:rPr lang="ru-RU" sz="1500" dirty="0">
                <a:latin typeface="Times New Roman" pitchFamily="18" charset="0"/>
                <a:cs typeface="Times New Roman" pitchFamily="18" charset="0"/>
              </a:rPr>
              <a:t> </a:t>
            </a:r>
            <a:r>
              <a:rPr lang="ru-RU" sz="1500" dirty="0" err="1">
                <a:latin typeface="Times New Roman" pitchFamily="18" charset="0"/>
                <a:cs typeface="Times New Roman" pitchFamily="18" charset="0"/>
              </a:rPr>
              <a:t>индастри</a:t>
            </a:r>
            <a:r>
              <a:rPr lang="ru-RU" sz="1500" dirty="0">
                <a:latin typeface="Times New Roman" pitchFamily="18" charset="0"/>
                <a:cs typeface="Times New Roman" pitchFamily="18" charset="0"/>
              </a:rPr>
              <a:t>» (цех по производству комбикормов </a:t>
            </a:r>
            <a:r>
              <a:rPr lang="ru-RU" sz="1500" dirty="0" err="1">
                <a:latin typeface="Times New Roman" pitchFamily="18" charset="0"/>
                <a:cs typeface="Times New Roman" pitchFamily="18" charset="0"/>
              </a:rPr>
              <a:t>Топчихинский</a:t>
            </a:r>
            <a:r>
              <a:rPr lang="ru-RU" sz="1500" dirty="0">
                <a:latin typeface="Times New Roman" pitchFamily="18" charset="0"/>
                <a:cs typeface="Times New Roman" pitchFamily="18" charset="0"/>
              </a:rPr>
              <a:t> район), ООО «Троицкий комбикормовый завод» цех по производству комбикормов) и </a:t>
            </a:r>
            <a:r>
              <a:rPr lang="ru-RU" sz="1400" dirty="0">
                <a:latin typeface="Times New Roman" pitchFamily="18" charset="0"/>
                <a:cs typeface="Times New Roman" pitchFamily="18" charset="0"/>
              </a:rPr>
              <a:t>ООО «АПК» (цех по производству крупы) Троицкий район,               ООО «</a:t>
            </a:r>
            <a:r>
              <a:rPr lang="ru-RU" sz="1400" dirty="0" err="1">
                <a:latin typeface="Times New Roman" pitchFamily="18" charset="0"/>
                <a:cs typeface="Times New Roman" pitchFamily="18" charset="0"/>
              </a:rPr>
              <a:t>Тюменцевское</a:t>
            </a:r>
            <a:r>
              <a:rPr lang="ru-RU" sz="1400" dirty="0">
                <a:latin typeface="Times New Roman" pitchFamily="18" charset="0"/>
                <a:cs typeface="Times New Roman" pitchFamily="18" charset="0"/>
              </a:rPr>
              <a:t> ХПП» (</a:t>
            </a:r>
            <a:r>
              <a:rPr lang="ru-RU" sz="1400" dirty="0" err="1">
                <a:latin typeface="Times New Roman" pitchFamily="18" charset="0"/>
                <a:cs typeface="Times New Roman" pitchFamily="18" charset="0"/>
              </a:rPr>
              <a:t>Тюменцевский</a:t>
            </a:r>
            <a:r>
              <a:rPr lang="ru-RU" sz="1400" dirty="0">
                <a:latin typeface="Times New Roman" pitchFamily="18" charset="0"/>
                <a:cs typeface="Times New Roman" pitchFamily="18" charset="0"/>
              </a:rPr>
              <a:t> район, (цех по производству крупы),  КФХ Каптур С.В. (элеватор) и ООО «Нива Сибири» (цех по производству крупы) </a:t>
            </a:r>
            <a:r>
              <a:rPr lang="ru-RU" sz="1400" dirty="0" err="1">
                <a:latin typeface="Times New Roman" pitchFamily="18" charset="0"/>
                <a:cs typeface="Times New Roman" pitchFamily="18" charset="0"/>
              </a:rPr>
              <a:t>Хабарский</a:t>
            </a:r>
            <a:r>
              <a:rPr lang="ru-RU" sz="1400" dirty="0">
                <a:latin typeface="Times New Roman" pitchFamily="18" charset="0"/>
                <a:cs typeface="Times New Roman" pitchFamily="18" charset="0"/>
              </a:rPr>
              <a:t> район, ООО «</a:t>
            </a:r>
            <a:r>
              <a:rPr lang="ru-RU" sz="1400" dirty="0" err="1">
                <a:latin typeface="Times New Roman" pitchFamily="18" charset="0"/>
                <a:cs typeface="Times New Roman" pitchFamily="18" charset="0"/>
              </a:rPr>
              <a:t>Бочкари</a:t>
            </a:r>
            <a:r>
              <a:rPr lang="ru-RU" sz="1400" dirty="0">
                <a:latin typeface="Times New Roman" pitchFamily="18" charset="0"/>
                <a:cs typeface="Times New Roman" pitchFamily="18" charset="0"/>
              </a:rPr>
              <a:t>-Агро» (Целинный район, элеватор), </a:t>
            </a:r>
            <a:r>
              <a:rPr lang="ru-RU" sz="1500" dirty="0">
                <a:latin typeface="Times New Roman" pitchFamily="18" charset="0"/>
                <a:cs typeface="Times New Roman" pitchFamily="18" charset="0"/>
              </a:rPr>
              <a:t>ООО «</a:t>
            </a:r>
            <a:r>
              <a:rPr lang="ru-RU" sz="1500" dirty="0" err="1">
                <a:latin typeface="Times New Roman" pitchFamily="18" charset="0"/>
                <a:cs typeface="Times New Roman" pitchFamily="18" charset="0"/>
              </a:rPr>
              <a:t>СибАгро</a:t>
            </a:r>
            <a:r>
              <a:rPr lang="ru-RU" sz="1500" dirty="0">
                <a:latin typeface="Times New Roman" pitchFamily="18" charset="0"/>
                <a:cs typeface="Times New Roman" pitchFamily="18" charset="0"/>
              </a:rPr>
              <a:t>-Про» (цех по производству комбикормов),              ООО «Образ жизни» (цех по производству крупы), ООО «Хлебороб» (цех по производству крупы), </a:t>
            </a:r>
            <a:endParaRPr lang="ru-RU" sz="1500" dirty="0">
              <a:solidFill>
                <a:srgbClr val="0070C0"/>
              </a:solidFill>
              <a:latin typeface="Times New Roman" pitchFamily="18" charset="0"/>
              <a:cs typeface="Times New Roman" pitchFamily="18" charset="0"/>
            </a:endParaRPr>
          </a:p>
        </p:txBody>
      </p:sp>
      <p:sp>
        <p:nvSpPr>
          <p:cNvPr id="13" name="Заголовок 6"/>
          <p:cNvSpPr txBox="1">
            <a:spLocks/>
          </p:cNvSpPr>
          <p:nvPr/>
        </p:nvSpPr>
        <p:spPr>
          <a:xfrm>
            <a:off x="756812" y="145383"/>
            <a:ext cx="8135668"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spTree>
    <p:extLst>
      <p:ext uri="{BB962C8B-B14F-4D97-AF65-F5344CB8AC3E}">
        <p14:creationId xmlns:p14="http://schemas.microsoft.com/office/powerpoint/2010/main" val="3817073420"/>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37</a:t>
            </a:fld>
            <a:endParaRPr lang="ru-RU" sz="1800" b="1" i="1" dirty="0">
              <a:solidFill>
                <a:srgbClr val="003300"/>
              </a:solidFill>
            </a:endParaRPr>
          </a:p>
        </p:txBody>
      </p:sp>
      <p:sp>
        <p:nvSpPr>
          <p:cNvPr id="10" name="Прямоугольник 9"/>
          <p:cNvSpPr/>
          <p:nvPr/>
        </p:nvSpPr>
        <p:spPr>
          <a:xfrm>
            <a:off x="703680" y="908720"/>
            <a:ext cx="8188800" cy="5940088"/>
          </a:xfrm>
          <a:prstGeom prst="rect">
            <a:avLst/>
          </a:prstGeom>
          <a:noFill/>
        </p:spPr>
        <p:txBody>
          <a:bodyPr wrap="square">
            <a:spAutoFit/>
          </a:bodyPr>
          <a:lstStyle/>
          <a:p>
            <a:pPr algn="ctr"/>
            <a:r>
              <a:rPr lang="ru-RU" sz="1600" b="1" i="1" dirty="0">
                <a:latin typeface="Times New Roman" pitchFamily="18" charset="0"/>
                <a:cs typeface="Times New Roman" pitchFamily="18" charset="0"/>
              </a:rPr>
              <a:t> </a:t>
            </a:r>
            <a:r>
              <a:rPr lang="ru-RU" sz="1600" b="1" u="sng" dirty="0">
                <a:latin typeface="Times New Roman" pitchFamily="18" charset="0"/>
                <a:cs typeface="Times New Roman" pitchFamily="18" charset="0"/>
              </a:rPr>
              <a:t>Проверки соблюдения федерального законодательства </a:t>
            </a:r>
          </a:p>
          <a:p>
            <a:pPr algn="ctr"/>
            <a:r>
              <a:rPr lang="ru-RU" sz="1600" b="1" u="sng" dirty="0">
                <a:latin typeface="Times New Roman" pitchFamily="18" charset="0"/>
                <a:cs typeface="Times New Roman" pitchFamily="18" charset="0"/>
              </a:rPr>
              <a:t>в области промышленной безопасности</a:t>
            </a:r>
            <a:r>
              <a:rPr lang="ru-RU" sz="1600" b="1" i="1" u="sng" dirty="0">
                <a:latin typeface="Times New Roman" pitchFamily="18" charset="0"/>
                <a:cs typeface="Times New Roman" pitchFamily="18" charset="0"/>
              </a:rPr>
              <a:t> </a:t>
            </a:r>
          </a:p>
          <a:p>
            <a:pPr algn="just"/>
            <a:endParaRPr lang="ru-RU" sz="1500" dirty="0">
              <a:latin typeface="Times New Roman" pitchFamily="18" charset="0"/>
              <a:cs typeface="Times New Roman" pitchFamily="18" charset="0"/>
            </a:endParaRPr>
          </a:p>
          <a:p>
            <a:pPr algn="just"/>
            <a:r>
              <a:rPr lang="ru-RU" sz="1500" dirty="0">
                <a:latin typeface="Times New Roman" pitchFamily="18" charset="0"/>
                <a:cs typeface="Times New Roman" pitchFamily="18" charset="0"/>
              </a:rPr>
              <a:t>ООО «Алтай Корм» (цех по производству комбикормов)</a:t>
            </a:r>
            <a:r>
              <a:rPr lang="ru-RU" sz="1500" dirty="0">
                <a:solidFill>
                  <a:srgbClr val="0070C0"/>
                </a:solidFill>
                <a:latin typeface="Times New Roman" pitchFamily="18" charset="0"/>
                <a:cs typeface="Times New Roman" pitchFamily="18" charset="0"/>
              </a:rPr>
              <a:t> </a:t>
            </a:r>
            <a:r>
              <a:rPr lang="ru-RU" sz="1500" dirty="0">
                <a:latin typeface="Times New Roman" pitchFamily="18" charset="0"/>
                <a:cs typeface="Times New Roman" pitchFamily="18" charset="0"/>
              </a:rPr>
              <a:t>(г. Барнаул), ООО «</a:t>
            </a:r>
            <a:r>
              <a:rPr lang="ru-RU" sz="1500" dirty="0" err="1">
                <a:latin typeface="Times New Roman" pitchFamily="18" charset="0"/>
                <a:cs typeface="Times New Roman" pitchFamily="18" charset="0"/>
              </a:rPr>
              <a:t>Квантсервер</a:t>
            </a:r>
            <a:r>
              <a:rPr lang="ru-RU" sz="1500" dirty="0">
                <a:latin typeface="Times New Roman" pitchFamily="18" charset="0"/>
                <a:cs typeface="Times New Roman" pitchFamily="18" charset="0"/>
              </a:rPr>
              <a:t>» (подготовительное отделение) (г. Бийск), АО «Сибирский фанерный комбинат» (г. Заринск),    ООО «Норма» (цех по производству комбикормов), ООО «</a:t>
            </a:r>
            <a:r>
              <a:rPr lang="ru-RU" sz="1500" dirty="0" err="1">
                <a:latin typeface="Times New Roman" pitchFamily="18" charset="0"/>
                <a:cs typeface="Times New Roman" pitchFamily="18" charset="0"/>
              </a:rPr>
              <a:t>Сибэкспорт</a:t>
            </a:r>
            <a:r>
              <a:rPr lang="ru-RU" sz="1500" dirty="0">
                <a:latin typeface="Times New Roman" pitchFamily="18" charset="0"/>
                <a:cs typeface="Times New Roman" pitchFamily="18" charset="0"/>
              </a:rPr>
              <a:t>» (элеватор),                   ООО «Тополь» (цех по производству крупы), г. Новоалтайск.</a:t>
            </a:r>
          </a:p>
          <a:p>
            <a:pPr algn="just"/>
            <a:r>
              <a:rPr lang="ru-RU" sz="1500" dirty="0">
                <a:latin typeface="Times New Roman" pitchFamily="18" charset="0"/>
                <a:cs typeface="Times New Roman" pitchFamily="18" charset="0"/>
              </a:rPr>
              <a:t>              В ходе проверок </a:t>
            </a:r>
            <a:r>
              <a:rPr lang="ru-RU" sz="1500" b="1" i="1" dirty="0">
                <a:solidFill>
                  <a:srgbClr val="FF0000"/>
                </a:solidFill>
                <a:latin typeface="Times New Roman" pitchFamily="18" charset="0"/>
                <a:cs typeface="Times New Roman" pitchFamily="18" charset="0"/>
              </a:rPr>
              <a:t>выявлено 862 нарушения требований промышленной безопасности. </a:t>
            </a:r>
            <a:r>
              <a:rPr lang="ru-RU" sz="1500" dirty="0">
                <a:latin typeface="Times New Roman" pitchFamily="18" charset="0"/>
                <a:cs typeface="Times New Roman" pitchFamily="18" charset="0"/>
              </a:rPr>
              <a:t>Справки по итогам проверок были направлены в Прокуратуру Алтайского края. </a:t>
            </a:r>
          </a:p>
          <a:p>
            <a:pPr algn="just"/>
            <a:r>
              <a:rPr lang="ru-RU" sz="1500" dirty="0">
                <a:latin typeface="Times New Roman" pitchFamily="18" charset="0"/>
                <a:cs typeface="Times New Roman" pitchFamily="18" charset="0"/>
              </a:rPr>
              <a:t>По материалам дел прокуратур районов Алтайского края, направленных в адрес Управления, руководители </a:t>
            </a:r>
            <a:r>
              <a:rPr lang="ru-RU" sz="1500" dirty="0">
                <a:solidFill>
                  <a:srgbClr val="0070C0"/>
                </a:solidFill>
                <a:latin typeface="Times New Roman" pitchFamily="18" charset="0"/>
                <a:cs typeface="Times New Roman" pitchFamily="18" charset="0"/>
              </a:rPr>
              <a:t>привлечены к административной ответственности по ч. 1 ст. 9.1 КоАП РФ.</a:t>
            </a:r>
          </a:p>
          <a:p>
            <a:pPr algn="ctr"/>
            <a:endParaRPr lang="ru-RU" sz="1600" b="1" dirty="0">
              <a:solidFill>
                <a:srgbClr val="0070C0"/>
              </a:solidFill>
              <a:latin typeface="Times New Roman" pitchFamily="18" charset="0"/>
              <a:cs typeface="Times New Roman" pitchFamily="18" charset="0"/>
            </a:endParaRPr>
          </a:p>
          <a:p>
            <a:pPr algn="ctr"/>
            <a:r>
              <a:rPr lang="ru-RU" sz="1600" b="1" u="sng" dirty="0">
                <a:latin typeface="Times New Roman" pitchFamily="18" charset="0"/>
                <a:cs typeface="Times New Roman" pitchFamily="18" charset="0"/>
              </a:rPr>
              <a:t>Типичные нарушения обязательных требований</a:t>
            </a:r>
            <a:endParaRPr lang="ru-RU" sz="1600" b="1" u="sng" dirty="0">
              <a:solidFill>
                <a:srgbClr val="0070C0"/>
              </a:solidFill>
              <a:latin typeface="Times New Roman" pitchFamily="18" charset="0"/>
              <a:cs typeface="Times New Roman" pitchFamily="18" charset="0"/>
            </a:endParaRPr>
          </a:p>
          <a:p>
            <a:r>
              <a:rPr lang="ru-RU" sz="1600" dirty="0">
                <a:latin typeface="Times New Roman" pitchFamily="18" charset="0"/>
                <a:cs typeface="Times New Roman" pitchFamily="18" charset="0"/>
              </a:rPr>
              <a:t>         </a:t>
            </a:r>
            <a:r>
              <a:rPr lang="ru-RU" sz="1500" dirty="0">
                <a:latin typeface="Times New Roman" pitchFamily="18" charset="0"/>
                <a:cs typeface="Times New Roman" pitchFamily="18" charset="0"/>
              </a:rPr>
              <a:t>К типичным нарушениям обязательных требований промышленной безопасности в области за</a:t>
            </a:r>
            <a:r>
              <a:rPr lang="ru-RU" sz="1500" b="1" dirty="0">
                <a:latin typeface="Times New Roman" pitchFamily="18" charset="0"/>
                <a:cs typeface="Times New Roman" pitchFamily="18" charset="0"/>
              </a:rPr>
              <a:t> </a:t>
            </a:r>
            <a:r>
              <a:rPr lang="ru-RU" sz="1500" dirty="0">
                <a:latin typeface="Times New Roman" pitchFamily="18" charset="0"/>
                <a:cs typeface="Times New Roman" pitchFamily="18" charset="0"/>
              </a:rPr>
              <a:t>взрывоопасными объектами хранения и переработки растительного сырья  следует отнести:</a:t>
            </a:r>
          </a:p>
          <a:p>
            <a:r>
              <a:rPr lang="ru-RU" sz="1500" dirty="0">
                <a:latin typeface="Times New Roman" pitchFamily="18" charset="0"/>
                <a:cs typeface="Times New Roman" pitchFamily="18" charset="0"/>
              </a:rPr>
              <a:t>- недостаточный уровень квалификации и практической подготовки исполнителей работ и руководящего состава на объектах, а также своевременной  аттестации в области промышленной безопасности; </a:t>
            </a:r>
          </a:p>
          <a:p>
            <a:r>
              <a:rPr lang="ru-RU" sz="1500" dirty="0">
                <a:latin typeface="Times New Roman" pitchFamily="18" charset="0"/>
                <a:cs typeface="Times New Roman" pitchFamily="18" charset="0"/>
              </a:rPr>
              <a:t>-недостаточный уровень эффективности производственного контроля службами производственного контроля и ответственными лицами при эксплуатации опасных производственных объектах в организациях;                       </a:t>
            </a:r>
          </a:p>
          <a:p>
            <a:r>
              <a:rPr lang="ru-RU" sz="1500" dirty="0">
                <a:latin typeface="Times New Roman" pitchFamily="18" charset="0"/>
                <a:cs typeface="Times New Roman" pitchFamily="18" charset="0"/>
              </a:rPr>
              <a:t>- отсутствие экспертиз промышленной безопасности на здания и технические устройства;</a:t>
            </a:r>
          </a:p>
          <a:p>
            <a:r>
              <a:rPr lang="ru-RU" sz="1500" dirty="0">
                <a:latin typeface="Times New Roman" pitchFamily="18" charset="0"/>
                <a:cs typeface="Times New Roman" pitchFamily="18" charset="0"/>
              </a:rPr>
              <a:t>- нарушение правил эксплуатации технологического оборудования - не обеспечено в полном объеме средствами </a:t>
            </a:r>
            <a:r>
              <a:rPr lang="ru-RU" sz="1500" dirty="0" err="1">
                <a:latin typeface="Times New Roman" pitchFamily="18" charset="0"/>
                <a:cs typeface="Times New Roman" pitchFamily="18" charset="0"/>
              </a:rPr>
              <a:t>взрывозащиты</a:t>
            </a:r>
            <a:r>
              <a:rPr lang="ru-RU" sz="1500" dirty="0">
                <a:latin typeface="Times New Roman" pitchFamily="18" charset="0"/>
                <a:cs typeface="Times New Roman" pitchFamily="18" charset="0"/>
              </a:rPr>
              <a:t> и </a:t>
            </a:r>
            <a:r>
              <a:rPr lang="ru-RU" sz="1500" dirty="0" err="1">
                <a:latin typeface="Times New Roman" pitchFamily="18" charset="0"/>
                <a:cs typeface="Times New Roman" pitchFamily="18" charset="0"/>
              </a:rPr>
              <a:t>взрывопредупреждения</a:t>
            </a:r>
            <a:r>
              <a:rPr lang="ru-RU" sz="1500" dirty="0">
                <a:latin typeface="Times New Roman" pitchFamily="18" charset="0"/>
                <a:cs typeface="Times New Roman" pitchFamily="18" charset="0"/>
              </a:rPr>
              <a:t>.</a:t>
            </a:r>
          </a:p>
          <a:p>
            <a:pPr algn="just"/>
            <a:endParaRPr lang="ru-RU" sz="1500" dirty="0">
              <a:solidFill>
                <a:srgbClr val="0070C0"/>
              </a:solidFill>
              <a:latin typeface="Times New Roman" pitchFamily="18" charset="0"/>
              <a:cs typeface="Times New Roman" pitchFamily="18" charset="0"/>
            </a:endParaRPr>
          </a:p>
        </p:txBody>
      </p:sp>
      <p:sp>
        <p:nvSpPr>
          <p:cNvPr id="13" name="Заголовок 6"/>
          <p:cNvSpPr txBox="1">
            <a:spLocks/>
          </p:cNvSpPr>
          <p:nvPr/>
        </p:nvSpPr>
        <p:spPr>
          <a:xfrm>
            <a:off x="756812" y="145383"/>
            <a:ext cx="8135668"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spTree>
    <p:extLst>
      <p:ext uri="{BB962C8B-B14F-4D97-AF65-F5344CB8AC3E}">
        <p14:creationId xmlns:p14="http://schemas.microsoft.com/office/powerpoint/2010/main" val="41966672"/>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38</a:t>
            </a:fld>
            <a:endParaRPr lang="ru-RU" sz="1800" b="1" i="1" dirty="0">
              <a:solidFill>
                <a:srgbClr val="003300"/>
              </a:solidFill>
            </a:endParaRPr>
          </a:p>
        </p:txBody>
      </p:sp>
      <p:sp>
        <p:nvSpPr>
          <p:cNvPr id="10" name="Прямоугольник 9"/>
          <p:cNvSpPr/>
          <p:nvPr/>
        </p:nvSpPr>
        <p:spPr>
          <a:xfrm>
            <a:off x="703680" y="908720"/>
            <a:ext cx="8188800" cy="1000274"/>
          </a:xfrm>
          <a:prstGeom prst="rect">
            <a:avLst/>
          </a:prstGeom>
          <a:noFill/>
        </p:spPr>
        <p:txBody>
          <a:bodyPr wrap="square">
            <a:spAutoFit/>
          </a:bodyPr>
          <a:lstStyle/>
          <a:p>
            <a:pPr algn="ctr"/>
            <a:r>
              <a:rPr lang="ru-RU" sz="1400" b="1" i="1" dirty="0">
                <a:latin typeface="Times New Roman" pitchFamily="18" charset="0"/>
                <a:cs typeface="Times New Roman" pitchFamily="18" charset="0"/>
              </a:rPr>
              <a:t> </a:t>
            </a:r>
            <a:r>
              <a:rPr lang="ru-RU" sz="1400" b="1" dirty="0">
                <a:latin typeface="Times New Roman" pitchFamily="18" charset="0"/>
                <a:cs typeface="Times New Roman" pitchFamily="18" charset="0"/>
              </a:rPr>
              <a:t>Типичные нарушения выявляемые в ходе проверок</a:t>
            </a:r>
            <a:endParaRPr lang="ru-RU" sz="1400" b="1" i="1"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p:txBody>
      </p:sp>
      <p:sp>
        <p:nvSpPr>
          <p:cNvPr id="13" name="Заголовок 6"/>
          <p:cNvSpPr txBox="1">
            <a:spLocks/>
          </p:cNvSpPr>
          <p:nvPr/>
        </p:nvSpPr>
        <p:spPr>
          <a:xfrm>
            <a:off x="756812" y="145383"/>
            <a:ext cx="8135668"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graphicFrame>
        <p:nvGraphicFramePr>
          <p:cNvPr id="7" name="Таблица 6"/>
          <p:cNvGraphicFramePr>
            <a:graphicFrameLocks noGrp="1"/>
          </p:cNvGraphicFramePr>
          <p:nvPr>
            <p:extLst>
              <p:ext uri="{D42A27DB-BD31-4B8C-83A1-F6EECF244321}">
                <p14:modId xmlns:p14="http://schemas.microsoft.com/office/powerpoint/2010/main" val="117006705"/>
              </p:ext>
            </p:extLst>
          </p:nvPr>
        </p:nvGraphicFramePr>
        <p:xfrm>
          <a:off x="1729881" y="1408857"/>
          <a:ext cx="6136397" cy="5166270"/>
        </p:xfrm>
        <a:graphic>
          <a:graphicData uri="http://schemas.openxmlformats.org/drawingml/2006/table">
            <a:tbl>
              <a:tblPr firstRow="1" firstCol="1" bandRow="1">
                <a:tableStyleId>{5C22544A-7EE6-4342-B048-85BDC9FD1C3A}</a:tableStyleId>
              </a:tblPr>
              <a:tblGrid>
                <a:gridCol w="522589">
                  <a:extLst>
                    <a:ext uri="{9D8B030D-6E8A-4147-A177-3AD203B41FA5}">
                      <a16:colId xmlns:a16="http://schemas.microsoft.com/office/drawing/2014/main" xmlns="" val="20000"/>
                    </a:ext>
                  </a:extLst>
                </a:gridCol>
                <a:gridCol w="5613808">
                  <a:extLst>
                    <a:ext uri="{9D8B030D-6E8A-4147-A177-3AD203B41FA5}">
                      <a16:colId xmlns:a16="http://schemas.microsoft.com/office/drawing/2014/main" xmlns="" val="20001"/>
                    </a:ext>
                  </a:extLst>
                </a:gridCol>
              </a:tblGrid>
              <a:tr h="512658">
                <a:tc>
                  <a:txBody>
                    <a:bodyPr/>
                    <a:lstStyle/>
                    <a:p>
                      <a:pPr algn="ctr" hangingPunct="0">
                        <a:lnSpc>
                          <a:spcPct val="125000"/>
                        </a:lnSpc>
                        <a:spcAft>
                          <a:spcPts val="0"/>
                        </a:spcAft>
                      </a:pPr>
                      <a:r>
                        <a:rPr lang="en-US" sz="1400" dirty="0">
                          <a:effectLst/>
                        </a:rPr>
                        <a:t>№п/п</a:t>
                      </a:r>
                      <a:endParaRPr lang="ru-RU" sz="1400" dirty="0">
                        <a:effectLst/>
                        <a:latin typeface="MS Sans Serif"/>
                        <a:ea typeface="Times New Roman"/>
                        <a:cs typeface="Times New Roman"/>
                      </a:endParaRPr>
                    </a:p>
                  </a:txBody>
                  <a:tcPr marL="32876" marR="32876" marT="0" marB="0"/>
                </a:tc>
                <a:tc>
                  <a:txBody>
                    <a:bodyPr/>
                    <a:lstStyle/>
                    <a:p>
                      <a:pPr algn="ctr" hangingPunct="0">
                        <a:lnSpc>
                          <a:spcPct val="125000"/>
                        </a:lnSpc>
                        <a:spcAft>
                          <a:spcPts val="0"/>
                        </a:spcAft>
                      </a:pPr>
                      <a:r>
                        <a:rPr lang="en-US" sz="1400" dirty="0" err="1">
                          <a:effectLst/>
                          <a:latin typeface="Times New Roman" pitchFamily="18" charset="0"/>
                          <a:cs typeface="Times New Roman" pitchFamily="18" charset="0"/>
                        </a:rPr>
                        <a:t>Нарушение</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0"/>
                  </a:ext>
                </a:extLst>
              </a:tr>
              <a:tr h="512658">
                <a:tc>
                  <a:txBody>
                    <a:bodyPr/>
                    <a:lstStyle/>
                    <a:p>
                      <a:pPr algn="ctr" hangingPunct="0">
                        <a:lnSpc>
                          <a:spcPct val="125000"/>
                        </a:lnSpc>
                        <a:spcAft>
                          <a:spcPts val="0"/>
                        </a:spcAft>
                      </a:pPr>
                      <a:r>
                        <a:rPr lang="en-US" sz="1400">
                          <a:effectLst/>
                        </a:rPr>
                        <a:t>1.</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Отсутствует  проектная документация на опасный производственный объект.</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1"/>
                  </a:ext>
                </a:extLst>
              </a:tr>
              <a:tr h="640584">
                <a:tc>
                  <a:txBody>
                    <a:bodyPr/>
                    <a:lstStyle/>
                    <a:p>
                      <a:pPr algn="ctr" hangingPunct="0">
                        <a:lnSpc>
                          <a:spcPct val="125000"/>
                        </a:lnSpc>
                        <a:spcAft>
                          <a:spcPts val="0"/>
                        </a:spcAft>
                      </a:pPr>
                      <a:r>
                        <a:rPr lang="en-US" sz="1400">
                          <a:effectLst/>
                        </a:rPr>
                        <a:t>2.</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Не проведена регистрация опасного производственного объекта в государственном реестре опасных производственных объектов.</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2"/>
                  </a:ext>
                </a:extLst>
              </a:tr>
              <a:tr h="854112">
                <a:tc>
                  <a:txBody>
                    <a:bodyPr/>
                    <a:lstStyle/>
                    <a:p>
                      <a:pPr algn="ctr" hangingPunct="0">
                        <a:lnSpc>
                          <a:spcPct val="125000"/>
                        </a:lnSpc>
                        <a:spcAft>
                          <a:spcPts val="0"/>
                        </a:spcAft>
                      </a:pPr>
                      <a:r>
                        <a:rPr lang="en-US" sz="1400">
                          <a:effectLst/>
                        </a:rPr>
                        <a:t>3.</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Не заключен договор об обязательном страховании гражданской ответственности владельца опасного объекта за причинение вреда в результате аварии на опасном производственном объекте.</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3"/>
                  </a:ext>
                </a:extLst>
              </a:tr>
              <a:tr h="512658">
                <a:tc>
                  <a:txBody>
                    <a:bodyPr/>
                    <a:lstStyle/>
                    <a:p>
                      <a:pPr algn="ctr" hangingPunct="0">
                        <a:lnSpc>
                          <a:spcPct val="125000"/>
                        </a:lnSpc>
                        <a:spcAft>
                          <a:spcPts val="0"/>
                        </a:spcAft>
                      </a:pPr>
                      <a:r>
                        <a:rPr lang="en-US" sz="1400">
                          <a:effectLst/>
                        </a:rPr>
                        <a:t>4.</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Руководитель предприятия и специалисты не аттестованы в области промышленной безопасности.</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4"/>
                  </a:ext>
                </a:extLst>
              </a:tr>
              <a:tr h="512658">
                <a:tc>
                  <a:txBody>
                    <a:bodyPr/>
                    <a:lstStyle/>
                    <a:p>
                      <a:pPr algn="ctr" hangingPunct="0">
                        <a:lnSpc>
                          <a:spcPct val="125000"/>
                        </a:lnSpc>
                        <a:spcAft>
                          <a:spcPts val="0"/>
                        </a:spcAft>
                      </a:pPr>
                      <a:r>
                        <a:rPr lang="en-US" sz="1400">
                          <a:effectLst/>
                        </a:rPr>
                        <a:t>5.</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Отсутствуют технологическая схема и технологический регламент опасного производственного объекта.</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5"/>
                  </a:ext>
                </a:extLst>
              </a:tr>
              <a:tr h="512658">
                <a:tc>
                  <a:txBody>
                    <a:bodyPr/>
                    <a:lstStyle/>
                    <a:p>
                      <a:pPr algn="ctr" hangingPunct="0">
                        <a:lnSpc>
                          <a:spcPct val="125000"/>
                        </a:lnSpc>
                        <a:spcAft>
                          <a:spcPts val="0"/>
                        </a:spcAft>
                      </a:pPr>
                      <a:r>
                        <a:rPr lang="en-US" sz="1400">
                          <a:effectLst/>
                        </a:rPr>
                        <a:t>6.</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Отсутствует технический паспорт взрывобезопасности на опасный производственный объект.</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6"/>
                  </a:ext>
                </a:extLst>
              </a:tr>
              <a:tr h="512658">
                <a:tc>
                  <a:txBody>
                    <a:bodyPr/>
                    <a:lstStyle/>
                    <a:p>
                      <a:pPr algn="ctr" hangingPunct="0">
                        <a:lnSpc>
                          <a:spcPct val="125000"/>
                        </a:lnSpc>
                        <a:spcAft>
                          <a:spcPts val="0"/>
                        </a:spcAft>
                      </a:pPr>
                      <a:r>
                        <a:rPr lang="en-US" sz="1400">
                          <a:effectLst/>
                        </a:rPr>
                        <a:t>7.</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Отсутствуют паспорта на </a:t>
                      </a:r>
                      <a:r>
                        <a:rPr lang="ru-RU" sz="1400" dirty="0" err="1">
                          <a:effectLst/>
                          <a:latin typeface="Times New Roman" pitchFamily="18" charset="0"/>
                          <a:cs typeface="Times New Roman" pitchFamily="18" charset="0"/>
                        </a:rPr>
                        <a:t>взрыворазрядные</a:t>
                      </a:r>
                      <a:r>
                        <a:rPr lang="ru-RU" sz="1400" dirty="0">
                          <a:effectLst/>
                          <a:latin typeface="Times New Roman" pitchFamily="18" charset="0"/>
                          <a:cs typeface="Times New Roman" pitchFamily="18" charset="0"/>
                        </a:rPr>
                        <a:t> устройства  норий.</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7"/>
                  </a:ext>
                </a:extLst>
              </a:tr>
              <a:tr h="512658">
                <a:tc>
                  <a:txBody>
                    <a:bodyPr/>
                    <a:lstStyle/>
                    <a:p>
                      <a:pPr algn="ctr" hangingPunct="0">
                        <a:lnSpc>
                          <a:spcPct val="125000"/>
                        </a:lnSpc>
                        <a:spcAft>
                          <a:spcPts val="0"/>
                        </a:spcAft>
                      </a:pPr>
                      <a:r>
                        <a:rPr lang="en-US" sz="1400">
                          <a:effectLst/>
                        </a:rPr>
                        <a:t>8.</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Не проведена экспертиза промышленной безопасности сооружения.</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1754730582"/>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39</a:t>
            </a:fld>
            <a:endParaRPr lang="ru-RU" sz="1800" b="1" i="1" dirty="0">
              <a:solidFill>
                <a:srgbClr val="003300"/>
              </a:solidFill>
            </a:endParaRPr>
          </a:p>
        </p:txBody>
      </p:sp>
      <p:sp>
        <p:nvSpPr>
          <p:cNvPr id="10" name="Прямоугольник 9"/>
          <p:cNvSpPr/>
          <p:nvPr/>
        </p:nvSpPr>
        <p:spPr>
          <a:xfrm>
            <a:off x="703680" y="908720"/>
            <a:ext cx="8188800" cy="1000274"/>
          </a:xfrm>
          <a:prstGeom prst="rect">
            <a:avLst/>
          </a:prstGeom>
          <a:noFill/>
        </p:spPr>
        <p:txBody>
          <a:bodyPr wrap="square">
            <a:spAutoFit/>
          </a:bodyPr>
          <a:lstStyle/>
          <a:p>
            <a:pPr algn="ctr"/>
            <a:r>
              <a:rPr lang="ru-RU" sz="1400" b="1" i="1" dirty="0">
                <a:latin typeface="Times New Roman" pitchFamily="18" charset="0"/>
                <a:cs typeface="Times New Roman" pitchFamily="18" charset="0"/>
              </a:rPr>
              <a:t> </a:t>
            </a:r>
            <a:r>
              <a:rPr lang="ru-RU" sz="1400" b="1" dirty="0">
                <a:latin typeface="Times New Roman" pitchFamily="18" charset="0"/>
                <a:cs typeface="Times New Roman" pitchFamily="18" charset="0"/>
              </a:rPr>
              <a:t>Типичные нарушения выявляемые в ходе проверок</a:t>
            </a:r>
            <a:endParaRPr lang="ru-RU" sz="1400" b="1" i="1"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p:txBody>
      </p:sp>
      <p:sp>
        <p:nvSpPr>
          <p:cNvPr id="13" name="Заголовок 6"/>
          <p:cNvSpPr txBox="1">
            <a:spLocks/>
          </p:cNvSpPr>
          <p:nvPr/>
        </p:nvSpPr>
        <p:spPr>
          <a:xfrm>
            <a:off x="756812" y="145383"/>
            <a:ext cx="8135668"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graphicFrame>
        <p:nvGraphicFramePr>
          <p:cNvPr id="7" name="Таблица 6"/>
          <p:cNvGraphicFramePr>
            <a:graphicFrameLocks noGrp="1"/>
          </p:cNvGraphicFramePr>
          <p:nvPr>
            <p:extLst>
              <p:ext uri="{D42A27DB-BD31-4B8C-83A1-F6EECF244321}">
                <p14:modId xmlns:p14="http://schemas.microsoft.com/office/powerpoint/2010/main" val="1131427416"/>
              </p:ext>
            </p:extLst>
          </p:nvPr>
        </p:nvGraphicFramePr>
        <p:xfrm>
          <a:off x="1729881" y="1408857"/>
          <a:ext cx="6136397" cy="5175324"/>
        </p:xfrm>
        <a:graphic>
          <a:graphicData uri="http://schemas.openxmlformats.org/drawingml/2006/table">
            <a:tbl>
              <a:tblPr firstRow="1" firstCol="1" bandRow="1">
                <a:tableStyleId>{5C22544A-7EE6-4342-B048-85BDC9FD1C3A}</a:tableStyleId>
              </a:tblPr>
              <a:tblGrid>
                <a:gridCol w="522589">
                  <a:extLst>
                    <a:ext uri="{9D8B030D-6E8A-4147-A177-3AD203B41FA5}">
                      <a16:colId xmlns:a16="http://schemas.microsoft.com/office/drawing/2014/main" xmlns="" val="20000"/>
                    </a:ext>
                  </a:extLst>
                </a:gridCol>
                <a:gridCol w="5613808">
                  <a:extLst>
                    <a:ext uri="{9D8B030D-6E8A-4147-A177-3AD203B41FA5}">
                      <a16:colId xmlns:a16="http://schemas.microsoft.com/office/drawing/2014/main" xmlns="" val="20001"/>
                    </a:ext>
                  </a:extLst>
                </a:gridCol>
              </a:tblGrid>
              <a:tr h="512658">
                <a:tc>
                  <a:txBody>
                    <a:bodyPr/>
                    <a:lstStyle/>
                    <a:p>
                      <a:pPr algn="ctr" hangingPunct="0">
                        <a:lnSpc>
                          <a:spcPct val="125000"/>
                        </a:lnSpc>
                        <a:spcAft>
                          <a:spcPts val="0"/>
                        </a:spcAft>
                      </a:pPr>
                      <a:r>
                        <a:rPr lang="en-US" sz="1400" dirty="0">
                          <a:effectLst/>
                        </a:rPr>
                        <a:t>9.</a:t>
                      </a:r>
                      <a:endParaRPr lang="ru-RU" sz="1400" dirty="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Не проведены экспертизы промышленной безопасности технических устройств.</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0"/>
                  </a:ext>
                </a:extLst>
              </a:tr>
              <a:tr h="512658">
                <a:tc>
                  <a:txBody>
                    <a:bodyPr/>
                    <a:lstStyle/>
                    <a:p>
                      <a:pPr algn="ctr" hangingPunct="0">
                        <a:lnSpc>
                          <a:spcPct val="125000"/>
                        </a:lnSpc>
                        <a:spcAft>
                          <a:spcPts val="0"/>
                        </a:spcAft>
                      </a:pPr>
                      <a:r>
                        <a:rPr lang="en-US" sz="1400">
                          <a:effectLst/>
                        </a:rPr>
                        <a:t>10.</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На нориях не установлены реле контроля скорости, датчики подпора, устройства контроля сбегания ленты.</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1"/>
                  </a:ext>
                </a:extLst>
              </a:tr>
              <a:tr h="427056">
                <a:tc>
                  <a:txBody>
                    <a:bodyPr/>
                    <a:lstStyle/>
                    <a:p>
                      <a:pPr algn="ctr" hangingPunct="0">
                        <a:lnSpc>
                          <a:spcPct val="125000"/>
                        </a:lnSpc>
                        <a:spcAft>
                          <a:spcPts val="0"/>
                        </a:spcAft>
                      </a:pPr>
                      <a:r>
                        <a:rPr lang="en-US" sz="1400">
                          <a:effectLst/>
                        </a:rPr>
                        <a:t>11.</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На нориях не установлены автоматически действующие тормозные устройства.</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2"/>
                  </a:ext>
                </a:extLst>
              </a:tr>
              <a:tr h="245748">
                <a:tc>
                  <a:txBody>
                    <a:bodyPr/>
                    <a:lstStyle/>
                    <a:p>
                      <a:pPr algn="ctr" hangingPunct="0">
                        <a:lnSpc>
                          <a:spcPct val="125000"/>
                        </a:lnSpc>
                        <a:spcAft>
                          <a:spcPts val="0"/>
                        </a:spcAft>
                      </a:pPr>
                      <a:r>
                        <a:rPr lang="en-US" sz="1400">
                          <a:effectLst/>
                        </a:rPr>
                        <a:t>12.</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en-US" sz="1400" dirty="0" err="1">
                          <a:effectLst/>
                          <a:latin typeface="Times New Roman" pitchFamily="18" charset="0"/>
                          <a:cs typeface="Times New Roman" pitchFamily="18" charset="0"/>
                        </a:rPr>
                        <a:t>Отсутствуют</a:t>
                      </a:r>
                      <a:r>
                        <a:rPr lang="en-US" sz="1400" dirty="0">
                          <a:effectLst/>
                          <a:latin typeface="Times New Roman" pitchFamily="18" charset="0"/>
                          <a:cs typeface="Times New Roman" pitchFamily="18" charset="0"/>
                        </a:rPr>
                        <a:t> </a:t>
                      </a:r>
                      <a:r>
                        <a:rPr lang="en-US" sz="1400" dirty="0" err="1">
                          <a:effectLst/>
                          <a:latin typeface="Times New Roman" pitchFamily="18" charset="0"/>
                          <a:cs typeface="Times New Roman" pitchFamily="18" charset="0"/>
                        </a:rPr>
                        <a:t>взрыворазрядители</a:t>
                      </a:r>
                      <a:r>
                        <a:rPr lang="en-US" sz="1400" dirty="0">
                          <a:effectLst/>
                          <a:latin typeface="Times New Roman" pitchFamily="18" charset="0"/>
                          <a:cs typeface="Times New Roman" pitchFamily="18" charset="0"/>
                        </a:rPr>
                        <a:t> </a:t>
                      </a:r>
                      <a:r>
                        <a:rPr lang="en-US" sz="1400" dirty="0" err="1">
                          <a:effectLst/>
                          <a:latin typeface="Times New Roman" pitchFamily="18" charset="0"/>
                          <a:cs typeface="Times New Roman" pitchFamily="18" charset="0"/>
                        </a:rPr>
                        <a:t>на</a:t>
                      </a:r>
                      <a:r>
                        <a:rPr lang="en-US" sz="1400" dirty="0">
                          <a:effectLst/>
                          <a:latin typeface="Times New Roman" pitchFamily="18" charset="0"/>
                          <a:cs typeface="Times New Roman" pitchFamily="18" charset="0"/>
                        </a:rPr>
                        <a:t> </a:t>
                      </a:r>
                      <a:r>
                        <a:rPr lang="en-US" sz="1400" dirty="0" err="1">
                          <a:effectLst/>
                          <a:latin typeface="Times New Roman" pitchFamily="18" charset="0"/>
                          <a:cs typeface="Times New Roman" pitchFamily="18" charset="0"/>
                        </a:rPr>
                        <a:t>нориях</a:t>
                      </a:r>
                      <a:r>
                        <a:rPr lang="en-US" sz="1400" dirty="0">
                          <a:effectLst/>
                          <a:latin typeface="Times New Roman" pitchFamily="18" charset="0"/>
                          <a:cs typeface="Times New Roman" pitchFamily="18" charset="0"/>
                        </a:rPr>
                        <a:t>.</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3"/>
                  </a:ext>
                </a:extLst>
              </a:tr>
              <a:tr h="779568">
                <a:tc>
                  <a:txBody>
                    <a:bodyPr/>
                    <a:lstStyle/>
                    <a:p>
                      <a:pPr algn="ctr" hangingPunct="0">
                        <a:lnSpc>
                          <a:spcPct val="125000"/>
                        </a:lnSpc>
                        <a:spcAft>
                          <a:spcPts val="0"/>
                        </a:spcAft>
                      </a:pPr>
                      <a:r>
                        <a:rPr lang="en-US" sz="1400">
                          <a:effectLst/>
                        </a:rPr>
                        <a:t>13.</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Отсутствуют </a:t>
                      </a:r>
                      <a:r>
                        <a:rPr lang="ru-RU" sz="1400" dirty="0" err="1">
                          <a:effectLst/>
                          <a:latin typeface="Times New Roman" pitchFamily="18" charset="0"/>
                          <a:cs typeface="Times New Roman" pitchFamily="18" charset="0"/>
                        </a:rPr>
                        <a:t>огнепреграждающие</a:t>
                      </a:r>
                      <a:r>
                        <a:rPr lang="ru-RU" sz="1400" dirty="0">
                          <a:effectLst/>
                          <a:latin typeface="Times New Roman" pitchFamily="18" charset="0"/>
                          <a:cs typeface="Times New Roman" pitchFamily="18" charset="0"/>
                        </a:rPr>
                        <a:t> (</a:t>
                      </a:r>
                      <a:r>
                        <a:rPr lang="ru-RU" sz="1400" dirty="0" err="1">
                          <a:effectLst/>
                          <a:latin typeface="Times New Roman" pitchFamily="18" charset="0"/>
                          <a:cs typeface="Times New Roman" pitchFamily="18" charset="0"/>
                        </a:rPr>
                        <a:t>пламеотсекающие</a:t>
                      </a:r>
                      <a:r>
                        <a:rPr lang="ru-RU" sz="1400" dirty="0">
                          <a:effectLst/>
                          <a:latin typeface="Times New Roman" pitchFamily="18" charset="0"/>
                          <a:cs typeface="Times New Roman" pitchFamily="18" charset="0"/>
                        </a:rPr>
                        <a:t>)  устройства на трубопроводах норий, подающих растительное сырье непосредственно в бункера.</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4"/>
                  </a:ext>
                </a:extLst>
              </a:tr>
              <a:tr h="245748">
                <a:tc>
                  <a:txBody>
                    <a:bodyPr/>
                    <a:lstStyle/>
                    <a:p>
                      <a:pPr algn="ctr" hangingPunct="0">
                        <a:lnSpc>
                          <a:spcPct val="125000"/>
                        </a:lnSpc>
                        <a:spcAft>
                          <a:spcPts val="0"/>
                        </a:spcAft>
                      </a:pPr>
                      <a:r>
                        <a:rPr lang="en-US" sz="1400">
                          <a:effectLst/>
                        </a:rPr>
                        <a:t>14.</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Отсутствует местное управление электроприводами норий.</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5"/>
                  </a:ext>
                </a:extLst>
              </a:tr>
              <a:tr h="245748">
                <a:tc>
                  <a:txBody>
                    <a:bodyPr/>
                    <a:lstStyle/>
                    <a:p>
                      <a:pPr algn="ctr" hangingPunct="0">
                        <a:lnSpc>
                          <a:spcPct val="125000"/>
                        </a:lnSpc>
                        <a:spcAft>
                          <a:spcPts val="0"/>
                        </a:spcAft>
                      </a:pPr>
                      <a:r>
                        <a:rPr lang="en-US" sz="1400">
                          <a:effectLst/>
                        </a:rPr>
                        <a:t>15.</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Отсутствует кнопка «Стоп» у башмаков норий.</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6"/>
                  </a:ext>
                </a:extLst>
              </a:tr>
              <a:tr h="427056">
                <a:tc>
                  <a:txBody>
                    <a:bodyPr/>
                    <a:lstStyle/>
                    <a:p>
                      <a:pPr algn="ctr" hangingPunct="0">
                        <a:lnSpc>
                          <a:spcPct val="125000"/>
                        </a:lnSpc>
                        <a:spcAft>
                          <a:spcPts val="0"/>
                        </a:spcAft>
                      </a:pPr>
                      <a:r>
                        <a:rPr lang="en-US" sz="1400">
                          <a:effectLst/>
                        </a:rPr>
                        <a:t>16.</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Не предусмотрен  контроль за работой всех норий путем установки амперметров.</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7"/>
                  </a:ext>
                </a:extLst>
              </a:tr>
              <a:tr h="427056">
                <a:tc>
                  <a:txBody>
                    <a:bodyPr/>
                    <a:lstStyle/>
                    <a:p>
                      <a:pPr algn="ctr" hangingPunct="0">
                        <a:lnSpc>
                          <a:spcPct val="125000"/>
                        </a:lnSpc>
                        <a:spcAft>
                          <a:spcPts val="0"/>
                        </a:spcAft>
                      </a:pPr>
                      <a:r>
                        <a:rPr lang="en-US" sz="1400">
                          <a:effectLst/>
                        </a:rPr>
                        <a:t>17.</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Отсутствует магнитная защита на завальной яме приемного устройства с автотранспорта.</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8"/>
                  </a:ext>
                </a:extLst>
              </a:tr>
              <a:tr h="427056">
                <a:tc>
                  <a:txBody>
                    <a:bodyPr/>
                    <a:lstStyle/>
                    <a:p>
                      <a:pPr algn="ctr" hangingPunct="0">
                        <a:lnSpc>
                          <a:spcPct val="125000"/>
                        </a:lnSpc>
                        <a:spcAft>
                          <a:spcPts val="0"/>
                        </a:spcAft>
                      </a:pPr>
                      <a:r>
                        <a:rPr lang="en-US" sz="1400">
                          <a:effectLst/>
                        </a:rPr>
                        <a:t>18.</a:t>
                      </a:r>
                      <a:endParaRPr lang="ru-RU" sz="1400">
                        <a:effectLst/>
                        <a:latin typeface="MS Sans Serif"/>
                        <a:ea typeface="Times New Roman"/>
                        <a:cs typeface="Times New Roman"/>
                      </a:endParaRPr>
                    </a:p>
                  </a:txBody>
                  <a:tcPr marL="32876" marR="32876" marT="0" marB="0"/>
                </a:tc>
                <a:tc>
                  <a:txBody>
                    <a:bodyPr/>
                    <a:lstStyle/>
                    <a:p>
                      <a:pPr algn="just" hangingPunct="0">
                        <a:spcAft>
                          <a:spcPts val="0"/>
                        </a:spcAft>
                      </a:pPr>
                      <a:r>
                        <a:rPr lang="ru-RU" sz="1400" dirty="0">
                          <a:effectLst/>
                          <a:latin typeface="Times New Roman" pitchFamily="18" charset="0"/>
                          <a:cs typeface="Times New Roman" pitchFamily="18" charset="0"/>
                        </a:rPr>
                        <a:t>Отсутствует  замок на предохранительной решетке на завальной яме приемного устройства с автотранспорта.</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09"/>
                  </a:ext>
                </a:extLst>
              </a:tr>
              <a:tr h="512658">
                <a:tc>
                  <a:txBody>
                    <a:bodyPr/>
                    <a:lstStyle/>
                    <a:p>
                      <a:pPr algn="ctr" hangingPunct="0">
                        <a:lnSpc>
                          <a:spcPct val="125000"/>
                        </a:lnSpc>
                        <a:spcAft>
                          <a:spcPts val="0"/>
                        </a:spcAft>
                      </a:pPr>
                      <a:r>
                        <a:rPr lang="en-US" sz="1400">
                          <a:effectLst/>
                        </a:rPr>
                        <a:t>19.</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Люки бункеров не имеют предохранительных решеток, закрытых на замок.</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10"/>
                  </a:ext>
                </a:extLst>
              </a:tr>
              <a:tr h="245748">
                <a:tc>
                  <a:txBody>
                    <a:bodyPr/>
                    <a:lstStyle/>
                    <a:p>
                      <a:pPr algn="ctr" hangingPunct="0">
                        <a:lnSpc>
                          <a:spcPct val="125000"/>
                        </a:lnSpc>
                        <a:spcAft>
                          <a:spcPts val="0"/>
                        </a:spcAft>
                      </a:pPr>
                      <a:r>
                        <a:rPr lang="en-US" sz="1400">
                          <a:effectLst/>
                        </a:rPr>
                        <a:t>20.</a:t>
                      </a:r>
                      <a:endParaRPr lang="ru-RU" sz="1400">
                        <a:effectLst/>
                        <a:latin typeface="MS Sans Serif"/>
                        <a:ea typeface="Times New Roman"/>
                        <a:cs typeface="Times New Roman"/>
                      </a:endParaRPr>
                    </a:p>
                  </a:txBody>
                  <a:tcPr marL="32876" marR="32876" marT="0" marB="0"/>
                </a:tc>
                <a:tc>
                  <a:txBody>
                    <a:bodyPr/>
                    <a:lstStyle/>
                    <a:p>
                      <a:pPr algn="just" hangingPunct="0">
                        <a:lnSpc>
                          <a:spcPct val="125000"/>
                        </a:lnSpc>
                        <a:spcAft>
                          <a:spcPts val="0"/>
                        </a:spcAft>
                      </a:pPr>
                      <a:r>
                        <a:rPr lang="ru-RU" sz="1400" dirty="0">
                          <a:effectLst/>
                          <a:latin typeface="Times New Roman" pitchFamily="18" charset="0"/>
                          <a:cs typeface="Times New Roman" pitchFamily="18" charset="0"/>
                        </a:rPr>
                        <a:t>Отсутствуют ограждения на приводах оборудования.</a:t>
                      </a:r>
                      <a:endParaRPr lang="ru-RU" sz="1400" dirty="0">
                        <a:effectLst/>
                        <a:latin typeface="Times New Roman" pitchFamily="18" charset="0"/>
                        <a:ea typeface="Times New Roman"/>
                        <a:cs typeface="Times New Roman" pitchFamily="18" charset="0"/>
                      </a:endParaRPr>
                    </a:p>
                  </a:txBody>
                  <a:tcPr marL="32876" marR="32876" marT="0" marB="0"/>
                </a:tc>
                <a:extLst>
                  <a:ext uri="{0D108BD9-81ED-4DB2-BD59-A6C34878D82A}">
                    <a16:rowId xmlns:a16="http://schemas.microsoft.com/office/drawing/2014/main" xmlns="" val="10011"/>
                  </a:ext>
                </a:extLst>
              </a:tr>
            </a:tbl>
          </a:graphicData>
        </a:graphic>
      </p:graphicFrame>
    </p:spTree>
    <p:extLst>
      <p:ext uri="{BB962C8B-B14F-4D97-AF65-F5344CB8AC3E}">
        <p14:creationId xmlns:p14="http://schemas.microsoft.com/office/powerpoint/2010/main" val="4003418839"/>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40</a:t>
            </a:fld>
            <a:endParaRPr lang="ru-RU" sz="1800" b="1" i="1" dirty="0">
              <a:solidFill>
                <a:srgbClr val="003300"/>
              </a:solidFill>
            </a:endParaRPr>
          </a:p>
        </p:txBody>
      </p:sp>
      <p:sp>
        <p:nvSpPr>
          <p:cNvPr id="10" name="Прямоугольник 9"/>
          <p:cNvSpPr/>
          <p:nvPr/>
        </p:nvSpPr>
        <p:spPr>
          <a:xfrm>
            <a:off x="731436" y="884913"/>
            <a:ext cx="8188800" cy="5647700"/>
          </a:xfrm>
          <a:prstGeom prst="rect">
            <a:avLst/>
          </a:prstGeom>
          <a:noFill/>
        </p:spPr>
        <p:txBody>
          <a:bodyPr wrap="square">
            <a:spAutoFit/>
          </a:bodyPr>
          <a:lstStyle/>
          <a:p>
            <a:pPr algn="just"/>
            <a:endParaRPr lang="ru-RU" sz="1500" dirty="0">
              <a:latin typeface="Times New Roman" pitchFamily="18" charset="0"/>
              <a:cs typeface="Times New Roman" pitchFamily="18" charset="0"/>
            </a:endParaRPr>
          </a:p>
          <a:p>
            <a:pPr algn="just"/>
            <a:endParaRPr lang="ru-RU" sz="1500" dirty="0">
              <a:latin typeface="Times New Roman" pitchFamily="18" charset="0"/>
              <a:cs typeface="Times New Roman" pitchFamily="18" charset="0"/>
            </a:endParaRPr>
          </a:p>
          <a:p>
            <a:r>
              <a:rPr lang="ru-RU" sz="1600" dirty="0">
                <a:latin typeface="Times New Roman" pitchFamily="18" charset="0"/>
                <a:cs typeface="Times New Roman" pitchFamily="18" charset="0"/>
              </a:rPr>
              <a:t>        Анализ правоприменительной практики показывает, что основными причинами снижения уровня промышленной безопасности в области надзора за</a:t>
            </a:r>
            <a:r>
              <a:rPr lang="ru-RU" sz="1600" b="1" dirty="0">
                <a:latin typeface="Times New Roman" pitchFamily="18" charset="0"/>
                <a:cs typeface="Times New Roman" pitchFamily="18" charset="0"/>
              </a:rPr>
              <a:t> </a:t>
            </a:r>
            <a:r>
              <a:rPr lang="ru-RU" sz="1600" dirty="0">
                <a:latin typeface="Times New Roman" pitchFamily="18" charset="0"/>
                <a:cs typeface="Times New Roman" pitchFamily="18" charset="0"/>
              </a:rPr>
              <a:t>взрывоопасными объектами хранения и переработки растительного сырья  являются:</a:t>
            </a:r>
          </a:p>
          <a:p>
            <a:r>
              <a:rPr lang="ru-RU" sz="1600" dirty="0">
                <a:latin typeface="Times New Roman" pitchFamily="18" charset="0"/>
                <a:cs typeface="Times New Roman" pitchFamily="18" charset="0"/>
              </a:rPr>
              <a:t>- значительный износ основных производственных фондов (здания, сооружения, оборудование) и инженерных коммуникаций, недостаточные темпы замены морально и физически устаревшего оборудования, эксплуатация старых зданий и сооружений;</a:t>
            </a:r>
          </a:p>
          <a:p>
            <a:r>
              <a:rPr lang="ru-RU" sz="1600" dirty="0">
                <a:latin typeface="Times New Roman" pitchFamily="18" charset="0"/>
                <a:cs typeface="Times New Roman" pitchFamily="18" charset="0"/>
              </a:rPr>
              <a:t>- отсутствие или низкие темпы проведения технического перевооружения и замены устаревших производств и оборудования на современные, отвечающие требованиям промышленной безопасности;</a:t>
            </a:r>
          </a:p>
          <a:p>
            <a:r>
              <a:rPr lang="ru-RU" sz="1600" dirty="0">
                <a:latin typeface="Times New Roman" pitchFamily="18" charset="0"/>
                <a:cs typeface="Times New Roman" pitchFamily="18" charset="0"/>
              </a:rPr>
              <a:t>        - недостаточность выделения средств для проведения необходимых диагностик, экспертиз и осуществления планово-предупредительных ремонтов, вследствие чего исполнительные руководители, не имеют возможности решать эти  проблемы; </a:t>
            </a:r>
          </a:p>
          <a:p>
            <a:r>
              <a:rPr lang="ru-RU" sz="1600" dirty="0">
                <a:latin typeface="Times New Roman" pitchFamily="18" charset="0"/>
                <a:cs typeface="Times New Roman" pitchFamily="18" charset="0"/>
              </a:rPr>
              <a:t>- низкий уровень исполнительской дисциплины обслуживающего оборудование персонала, руководителей и специалистов предприятий (организаций), осуществляющих его эксплуатацию, ремонт, освидетельствование, диагностирование и экспертизу промышленной безопасности;</a:t>
            </a:r>
          </a:p>
          <a:p>
            <a:r>
              <a:rPr lang="ru-RU" sz="1600" dirty="0">
                <a:latin typeface="Times New Roman" pitchFamily="18" charset="0"/>
                <a:cs typeface="Times New Roman" pitchFamily="18" charset="0"/>
              </a:rPr>
              <a:t>- отсутствие квалифицированных кадров в организациях агропромышленного комплекса и сельского хозяйства эксплуатирующих ОПО.</a:t>
            </a:r>
          </a:p>
          <a:p>
            <a:pPr algn="just"/>
            <a:endParaRPr lang="ru-RU" sz="1600" dirty="0"/>
          </a:p>
          <a:p>
            <a:pPr algn="just"/>
            <a:endParaRPr lang="ru-RU" sz="1500" dirty="0">
              <a:latin typeface="Times New Roman" pitchFamily="18" charset="0"/>
              <a:cs typeface="Times New Roman" pitchFamily="18" charset="0"/>
            </a:endParaRPr>
          </a:p>
        </p:txBody>
      </p:sp>
      <p:sp>
        <p:nvSpPr>
          <p:cNvPr id="13" name="Заголовок 6"/>
          <p:cNvSpPr txBox="1">
            <a:spLocks/>
          </p:cNvSpPr>
          <p:nvPr/>
        </p:nvSpPr>
        <p:spPr>
          <a:xfrm>
            <a:off x="756812" y="145383"/>
            <a:ext cx="8135668"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spTree>
    <p:extLst>
      <p:ext uri="{BB962C8B-B14F-4D97-AF65-F5344CB8AC3E}">
        <p14:creationId xmlns:p14="http://schemas.microsoft.com/office/powerpoint/2010/main" val="1750208871"/>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41</a:t>
            </a:fld>
            <a:endParaRPr lang="ru-RU" sz="1800" b="1" i="1" dirty="0">
              <a:solidFill>
                <a:srgbClr val="003300"/>
              </a:solidFill>
            </a:endParaRPr>
          </a:p>
        </p:txBody>
      </p:sp>
      <p:sp>
        <p:nvSpPr>
          <p:cNvPr id="10" name="Прямоугольник 9"/>
          <p:cNvSpPr/>
          <p:nvPr/>
        </p:nvSpPr>
        <p:spPr>
          <a:xfrm>
            <a:off x="703680" y="908720"/>
            <a:ext cx="8188800" cy="3293209"/>
          </a:xfrm>
          <a:prstGeom prst="rect">
            <a:avLst/>
          </a:prstGeom>
          <a:noFill/>
        </p:spPr>
        <p:txBody>
          <a:bodyPr wrap="square">
            <a:spAutoFit/>
          </a:bodyPr>
          <a:lstStyle/>
          <a:p>
            <a:pPr algn="just"/>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Работа по лицензированию проводилась в соответствии с Федеральным Законом от 04.05.2011г. № 99 «О лицензировании отдельных видов деятельности» и «Положением о лицензировании эксплуатации   взрывопожароопасных и химически опасных производственных объектов </a:t>
            </a:r>
            <a:r>
              <a:rPr lang="en-US" sz="1600" dirty="0">
                <a:latin typeface="Times New Roman" panose="02020603050405020304" pitchFamily="18" charset="0"/>
                <a:cs typeface="Times New Roman" panose="02020603050405020304" pitchFamily="18" charset="0"/>
              </a:rPr>
              <a:t>I</a:t>
            </a: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II</a:t>
            </a:r>
            <a:r>
              <a:rPr lang="ru-RU" sz="1600" dirty="0">
                <a:latin typeface="Times New Roman" panose="02020603050405020304" pitchFamily="18" charset="0"/>
                <a:cs typeface="Times New Roman" panose="02020603050405020304" pitchFamily="18" charset="0"/>
              </a:rPr>
              <a:t> и </a:t>
            </a:r>
            <a:r>
              <a:rPr lang="en-US" sz="1600" dirty="0">
                <a:latin typeface="Times New Roman" panose="02020603050405020304" pitchFamily="18" charset="0"/>
                <a:cs typeface="Times New Roman" panose="02020603050405020304" pitchFamily="18" charset="0"/>
              </a:rPr>
              <a:t>III</a:t>
            </a:r>
            <a:r>
              <a:rPr lang="ru-RU" sz="1600" dirty="0">
                <a:latin typeface="Times New Roman" panose="02020603050405020304" pitchFamily="18" charset="0"/>
                <a:cs typeface="Times New Roman" panose="02020603050405020304" pitchFamily="18" charset="0"/>
              </a:rPr>
              <a:t> классов опасности», утвержденным постановлением Правительства РФ от 12.10.2020 г. № 1661. </a:t>
            </a:r>
          </a:p>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На основании заявлений о предоставлении лицензии проведено </a:t>
            </a:r>
            <a:r>
              <a:rPr lang="ru-RU" sz="1600" dirty="0">
                <a:solidFill>
                  <a:srgbClr val="FF0000"/>
                </a:solidFill>
                <a:latin typeface="Times New Roman" panose="02020603050405020304" pitchFamily="18" charset="0"/>
                <a:cs typeface="Times New Roman" panose="02020603050405020304" pitchFamily="18" charset="0"/>
              </a:rPr>
              <a:t>5</a:t>
            </a:r>
            <a:r>
              <a:rPr lang="ru-RU" sz="1600" dirty="0">
                <a:latin typeface="Times New Roman" panose="02020603050405020304" pitchFamily="18" charset="0"/>
                <a:cs typeface="Times New Roman" panose="02020603050405020304" pitchFamily="18" charset="0"/>
              </a:rPr>
              <a:t> выездных оценок: </a:t>
            </a:r>
          </a:p>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Алтайский край – ООО «Выбор Сибири», ИП Данилов А.В, ООО «Агрофирма </a:t>
            </a:r>
            <a:r>
              <a:rPr lang="ru-RU" sz="1600" dirty="0" err="1">
                <a:latin typeface="Times New Roman" panose="02020603050405020304" pitchFamily="18" charset="0"/>
                <a:cs typeface="Times New Roman" panose="02020603050405020304" pitchFamily="18" charset="0"/>
              </a:rPr>
              <a:t>Черемновская</a:t>
            </a:r>
            <a:r>
              <a:rPr lang="ru-RU" sz="1600" dirty="0">
                <a:latin typeface="Times New Roman" panose="02020603050405020304" pitchFamily="18" charset="0"/>
                <a:cs typeface="Times New Roman" panose="02020603050405020304" pitchFamily="18" charset="0"/>
              </a:rPr>
              <a:t>», ООО «Алтай», ООО «Вирт-М» (положительные решения).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5043280"/>
            <a:ext cx="3502680" cy="1664791"/>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1923" y="5043279"/>
            <a:ext cx="2219721" cy="1664791"/>
          </a:xfrm>
          <a:prstGeom prst="rect">
            <a:avLst/>
          </a:prstGeom>
        </p:spPr>
      </p:pic>
    </p:spTree>
    <p:extLst>
      <p:ext uri="{BB962C8B-B14F-4D97-AF65-F5344CB8AC3E}">
        <p14:creationId xmlns:p14="http://schemas.microsoft.com/office/powerpoint/2010/main" val="4015506245"/>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42</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Соискатель лицензии ИП Данилов А.В, (Алтайский край, Благовещенский район), </a:t>
            </a:r>
          </a:p>
          <a:p>
            <a:pPr algn="just"/>
            <a:r>
              <a:rPr lang="ru-RU" sz="1600" dirty="0">
                <a:latin typeface="Times New Roman" panose="02020603050405020304" pitchFamily="18" charset="0"/>
                <a:cs typeface="Times New Roman" panose="02020603050405020304" pitchFamily="18" charset="0"/>
              </a:rPr>
              <a:t>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014" y="2636912"/>
            <a:ext cx="4553029" cy="3429000"/>
          </a:xfrm>
          <a:prstGeom prst="rect">
            <a:avLst/>
          </a:prstGeom>
        </p:spPr>
      </p:pic>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8104" y="1910358"/>
            <a:ext cx="3217509" cy="4272211"/>
          </a:xfrm>
          <a:prstGeom prst="rect">
            <a:avLst/>
          </a:prstGeom>
        </p:spPr>
      </p:pic>
    </p:spTree>
    <p:extLst>
      <p:ext uri="{BB962C8B-B14F-4D97-AF65-F5344CB8AC3E}">
        <p14:creationId xmlns:p14="http://schemas.microsoft.com/office/powerpoint/2010/main" val="2173897357"/>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43</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Соискатель лицензии ИП Данилов А.В, (Алтайский край, Благовещенский район), </a:t>
            </a:r>
          </a:p>
          <a:p>
            <a:pPr algn="just"/>
            <a:r>
              <a:rPr lang="ru-RU" sz="1600" dirty="0">
                <a:latin typeface="Times New Roman" panose="02020603050405020304" pitchFamily="18" charset="0"/>
                <a:cs typeface="Times New Roman" panose="02020603050405020304" pitchFamily="18" charset="0"/>
              </a:rPr>
              <a:t>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2086000"/>
            <a:ext cx="3456384" cy="4589389"/>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056" y="2060847"/>
            <a:ext cx="3475326" cy="4614541"/>
          </a:xfrm>
          <a:prstGeom prst="rect">
            <a:avLst/>
          </a:prstGeom>
        </p:spPr>
      </p:pic>
    </p:spTree>
    <p:extLst>
      <p:ext uri="{BB962C8B-B14F-4D97-AF65-F5344CB8AC3E}">
        <p14:creationId xmlns:p14="http://schemas.microsoft.com/office/powerpoint/2010/main" val="164039508"/>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44</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Соискатель лицензии ООО «Агрофирма </a:t>
            </a:r>
            <a:r>
              <a:rPr lang="ru-RU" sz="1600" dirty="0" err="1">
                <a:latin typeface="Times New Roman" panose="02020603050405020304" pitchFamily="18" charset="0"/>
                <a:cs typeface="Times New Roman" panose="02020603050405020304" pitchFamily="18" charset="0"/>
              </a:rPr>
              <a:t>Черемновская</a:t>
            </a:r>
            <a:r>
              <a:rPr lang="ru-RU" sz="1600" dirty="0">
                <a:latin typeface="Times New Roman" panose="02020603050405020304" pitchFamily="18" charset="0"/>
                <a:cs typeface="Times New Roman" panose="02020603050405020304" pitchFamily="18" charset="0"/>
              </a:rPr>
              <a:t>» (Алтайский край, Павловский район), ОПО элеватор</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666" y="2120652"/>
            <a:ext cx="5244074" cy="3933056"/>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2160" y="2132856"/>
            <a:ext cx="2949792" cy="3933056"/>
          </a:xfrm>
          <a:prstGeom prst="rect">
            <a:avLst/>
          </a:prstGeom>
        </p:spPr>
      </p:pic>
    </p:spTree>
    <p:extLst>
      <p:ext uri="{BB962C8B-B14F-4D97-AF65-F5344CB8AC3E}">
        <p14:creationId xmlns:p14="http://schemas.microsoft.com/office/powerpoint/2010/main" val="1837007889"/>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45</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Соискатель лицензии ООО «Алтай» (Алтайский край, Смоленский район),</a:t>
            </a:r>
          </a:p>
          <a:p>
            <a:pPr algn="just"/>
            <a:r>
              <a:rPr lang="ru-RU" sz="1600" dirty="0">
                <a:latin typeface="Times New Roman" panose="02020603050405020304" pitchFamily="18" charset="0"/>
                <a:cs typeface="Times New Roman" panose="02020603050405020304" pitchFamily="18" charset="0"/>
              </a:rPr>
              <a:t> ОПО цех по производству крупы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1844824"/>
            <a:ext cx="3417844" cy="4557125"/>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844824"/>
            <a:ext cx="2106234" cy="2808312"/>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6421" y="3625606"/>
            <a:ext cx="2080151" cy="2773535"/>
          </a:xfrm>
          <a:prstGeom prst="rect">
            <a:avLst/>
          </a:prstGeom>
        </p:spPr>
      </p:pic>
    </p:spTree>
    <p:extLst>
      <p:ext uri="{BB962C8B-B14F-4D97-AF65-F5344CB8AC3E}">
        <p14:creationId xmlns:p14="http://schemas.microsoft.com/office/powerpoint/2010/main" val="2707000600"/>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46</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Соискатель лицензии ООО «Вирт-М» (Алтайский край, Целинный район),</a:t>
            </a:r>
          </a:p>
          <a:p>
            <a:pPr algn="just"/>
            <a:r>
              <a:rPr lang="ru-RU" sz="1600" dirty="0">
                <a:latin typeface="Times New Roman" panose="02020603050405020304" pitchFamily="18" charset="0"/>
                <a:cs typeface="Times New Roman" panose="02020603050405020304" pitchFamily="18" charset="0"/>
              </a:rPr>
              <a:t> 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2318" y="2060848"/>
            <a:ext cx="5832648" cy="4374486"/>
          </a:xfrm>
          <a:prstGeom prst="rect">
            <a:avLst/>
          </a:prstGeom>
        </p:spPr>
      </p:pic>
    </p:spTree>
    <p:extLst>
      <p:ext uri="{BB962C8B-B14F-4D97-AF65-F5344CB8AC3E}">
        <p14:creationId xmlns:p14="http://schemas.microsoft.com/office/powerpoint/2010/main" val="573763555"/>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47</a:t>
            </a:fld>
            <a:endParaRPr lang="ru-RU" sz="1800" b="1" i="1" dirty="0">
              <a:solidFill>
                <a:srgbClr val="003300"/>
              </a:solidFill>
            </a:endParaRPr>
          </a:p>
        </p:txBody>
      </p:sp>
      <p:sp>
        <p:nvSpPr>
          <p:cNvPr id="10" name="Прямоугольник 9"/>
          <p:cNvSpPr/>
          <p:nvPr/>
        </p:nvSpPr>
        <p:spPr>
          <a:xfrm>
            <a:off x="731436" y="932508"/>
            <a:ext cx="8188800" cy="1323439"/>
          </a:xfrm>
          <a:prstGeom prst="rect">
            <a:avLst/>
          </a:prstGeom>
          <a:noFill/>
        </p:spPr>
        <p:txBody>
          <a:bodyPr wrap="square">
            <a:spAutoFit/>
          </a:bodyPr>
          <a:lstStyle/>
          <a:p>
            <a:pPr algn="just"/>
            <a:r>
              <a:rPr lang="ru-RU" sz="1600" dirty="0">
                <a:latin typeface="Times New Roman" panose="02020603050405020304" pitchFamily="18" charset="0"/>
                <a:cs typeface="Times New Roman" panose="02020603050405020304" pitchFamily="18" charset="0"/>
              </a:rPr>
              <a:t>Соискатель лицензии ООО «Вирт-М» (Алтайский край, Целинный район),</a:t>
            </a:r>
          </a:p>
          <a:p>
            <a:pPr algn="just"/>
            <a:r>
              <a:rPr lang="ru-RU" sz="1600" dirty="0">
                <a:latin typeface="Times New Roman" panose="02020603050405020304" pitchFamily="18" charset="0"/>
                <a:cs typeface="Times New Roman" panose="02020603050405020304" pitchFamily="18" charset="0"/>
              </a:rPr>
              <a:t> 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1907450"/>
            <a:ext cx="6048672" cy="4536504"/>
          </a:xfrm>
          <a:prstGeom prst="rect">
            <a:avLst/>
          </a:prstGeom>
        </p:spPr>
      </p:pic>
    </p:spTree>
    <p:extLst>
      <p:ext uri="{BB962C8B-B14F-4D97-AF65-F5344CB8AC3E}">
        <p14:creationId xmlns:p14="http://schemas.microsoft.com/office/powerpoint/2010/main" val="1330025368"/>
      </p:ext>
    </p:extLst>
  </p:cSld>
  <p:clrMapOvr>
    <a:masterClrMapping/>
  </p:clrMapOvr>
  <p:transition spd="med">
    <p:pull/>
  </p:transition>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48</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Соискатель лицензии ООО «Вирт-М» (Алтайский край, Целинный район),</a:t>
            </a:r>
          </a:p>
          <a:p>
            <a:pPr algn="just"/>
            <a:r>
              <a:rPr lang="ru-RU" sz="1600" dirty="0">
                <a:latin typeface="Times New Roman" panose="02020603050405020304" pitchFamily="18" charset="0"/>
                <a:cs typeface="Times New Roman" panose="02020603050405020304" pitchFamily="18" charset="0"/>
              </a:rPr>
              <a:t> 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24" y="2132856"/>
            <a:ext cx="2952328" cy="3936437"/>
          </a:xfrm>
          <a:prstGeom prst="rect">
            <a:avLst/>
          </a:prstGeo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2132856"/>
            <a:ext cx="2983988" cy="3978651"/>
          </a:xfrm>
          <a:prstGeom prst="rect">
            <a:avLst/>
          </a:prstGeom>
        </p:spPr>
      </p:pic>
    </p:spTree>
    <p:extLst>
      <p:ext uri="{BB962C8B-B14F-4D97-AF65-F5344CB8AC3E}">
        <p14:creationId xmlns:p14="http://schemas.microsoft.com/office/powerpoint/2010/main" val="3399208481"/>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49</a:t>
            </a:fld>
            <a:endParaRPr lang="ru-RU" sz="1800" b="1" i="1" dirty="0">
              <a:solidFill>
                <a:srgbClr val="003300"/>
              </a:solidFill>
            </a:endParaRPr>
          </a:p>
        </p:txBody>
      </p:sp>
      <p:sp>
        <p:nvSpPr>
          <p:cNvPr id="10" name="Прямоугольник 9"/>
          <p:cNvSpPr/>
          <p:nvPr/>
        </p:nvSpPr>
        <p:spPr>
          <a:xfrm>
            <a:off x="731436" y="932508"/>
            <a:ext cx="8188800" cy="1569660"/>
          </a:xfrm>
          <a:prstGeom prst="rect">
            <a:avLst/>
          </a:prstGeom>
          <a:noFill/>
        </p:spPr>
        <p:txBody>
          <a:bodyPr wrap="square">
            <a:spAutoFit/>
          </a:bodyPr>
          <a:lstStyle/>
          <a:p>
            <a:pPr algn="just"/>
            <a:endParaRPr lang="ru-RU" sz="1600" dirty="0">
              <a:latin typeface="Times New Roman" panose="02020603050405020304" pitchFamily="18" charset="0"/>
              <a:cs typeface="Times New Roman" panose="02020603050405020304" pitchFamily="18" charset="0"/>
            </a:endParaRPr>
          </a:p>
          <a:p>
            <a:pPr algn="just"/>
            <a:r>
              <a:rPr lang="ru-RU" sz="1600" dirty="0" err="1">
                <a:latin typeface="Times New Roman" panose="02020603050405020304" pitchFamily="18" charset="0"/>
                <a:cs typeface="Times New Roman" panose="02020603050405020304" pitchFamily="18" charset="0"/>
              </a:rPr>
              <a:t>СоискСоискатель</a:t>
            </a:r>
            <a:r>
              <a:rPr lang="ru-RU" sz="1600" dirty="0">
                <a:latin typeface="Times New Roman" panose="02020603050405020304" pitchFamily="18" charset="0"/>
                <a:cs typeface="Times New Roman" panose="02020603050405020304" pitchFamily="18" charset="0"/>
              </a:rPr>
              <a:t> лицензии ООО «Вирт-М» (Алтайский край, Целинный район),</a:t>
            </a:r>
          </a:p>
          <a:p>
            <a:pPr algn="just"/>
            <a:r>
              <a:rPr lang="ru-RU" sz="1600" dirty="0">
                <a:latin typeface="Times New Roman" panose="02020603050405020304" pitchFamily="18" charset="0"/>
                <a:cs typeface="Times New Roman" panose="02020603050405020304" pitchFamily="18" charset="0"/>
              </a:rPr>
              <a:t> 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положительное решение</a:t>
            </a:r>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1988840"/>
            <a:ext cx="3247898" cy="4330531"/>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0393" y="1989379"/>
            <a:ext cx="3247493" cy="4329991"/>
          </a:xfrm>
          <a:prstGeom prst="rect">
            <a:avLst/>
          </a:prstGeom>
        </p:spPr>
      </p:pic>
    </p:spTree>
    <p:extLst>
      <p:ext uri="{BB962C8B-B14F-4D97-AF65-F5344CB8AC3E}">
        <p14:creationId xmlns:p14="http://schemas.microsoft.com/office/powerpoint/2010/main" val="4115429300"/>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alpha val="7000"/>
              </a:schemeClr>
            </a:gs>
            <a:gs pos="50000">
              <a:schemeClr val="accent5">
                <a:lumMod val="40000"/>
                <a:lumOff val="60000"/>
                <a:alpha val="45000"/>
              </a:schemeClr>
            </a:gs>
            <a:gs pos="100000">
              <a:schemeClr val="accent5">
                <a:lumMod val="20000"/>
                <a:lumOff val="80000"/>
              </a:schemeClr>
            </a:gs>
          </a:gsLst>
          <a:lin ang="0" scaled="1"/>
        </a:gradFill>
        <a:effectLst/>
      </p:bgPr>
    </p:bg>
    <p:spTree>
      <p:nvGrpSpPr>
        <p:cNvPr id="1" name=""/>
        <p:cNvGrpSpPr/>
        <p:nvPr/>
      </p:nvGrpSpPr>
      <p:grpSpPr>
        <a:xfrm>
          <a:off x="0" y="0"/>
          <a:ext cx="0" cy="0"/>
          <a:chOff x="0" y="0"/>
          <a:chExt cx="0" cy="0"/>
        </a:xfrm>
      </p:grpSpPr>
      <p:sp>
        <p:nvSpPr>
          <p:cNvPr id="2" name="Прямоугольник 1"/>
          <p:cNvSpPr/>
          <p:nvPr/>
        </p:nvSpPr>
        <p:spPr>
          <a:xfrm rot="5400000">
            <a:off x="-3086047" y="3273880"/>
            <a:ext cx="6843212" cy="32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55513" y="132386"/>
            <a:ext cx="562294" cy="55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105032" y="189621"/>
            <a:ext cx="461053" cy="4400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32" y="145383"/>
            <a:ext cx="468052" cy="5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Номер слайда 5"/>
          <p:cNvSpPr>
            <a:spLocks noGrp="1"/>
          </p:cNvSpPr>
          <p:nvPr>
            <p:ph type="sldNum" sz="quarter" idx="12"/>
          </p:nvPr>
        </p:nvSpPr>
        <p:spPr>
          <a:xfrm>
            <a:off x="6804248" y="6381328"/>
            <a:ext cx="2133600" cy="365125"/>
          </a:xfrm>
        </p:spPr>
        <p:txBody>
          <a:bodyPr/>
          <a:lstStyle/>
          <a:p>
            <a:fld id="{B19B0651-EE4F-4900-A07F-96A6BFA9D0F0}" type="slidenum">
              <a:rPr lang="ru-RU" sz="1800" b="1" i="1" smtClean="0">
                <a:solidFill>
                  <a:srgbClr val="003300"/>
                </a:solidFill>
              </a:rPr>
              <a:t>50</a:t>
            </a:fld>
            <a:endParaRPr lang="ru-RU" sz="1800" b="1" i="1" dirty="0">
              <a:solidFill>
                <a:srgbClr val="003300"/>
              </a:solidFill>
            </a:endParaRPr>
          </a:p>
        </p:txBody>
      </p:sp>
      <p:sp>
        <p:nvSpPr>
          <p:cNvPr id="10" name="Прямоугольник 9"/>
          <p:cNvSpPr/>
          <p:nvPr/>
        </p:nvSpPr>
        <p:spPr>
          <a:xfrm>
            <a:off x="731436" y="932508"/>
            <a:ext cx="8188800" cy="1323439"/>
          </a:xfrm>
          <a:prstGeom prst="rect">
            <a:avLst/>
          </a:prstGeom>
          <a:noFill/>
        </p:spPr>
        <p:txBody>
          <a:bodyPr wrap="square">
            <a:spAutoFit/>
          </a:bodyPr>
          <a:lstStyle/>
          <a:p>
            <a:pPr algn="just"/>
            <a:r>
              <a:rPr lang="ru-RU" sz="1600" dirty="0">
                <a:latin typeface="Times New Roman" panose="02020603050405020304" pitchFamily="18" charset="0"/>
                <a:cs typeface="Times New Roman" panose="02020603050405020304" pitchFamily="18" charset="0"/>
              </a:rPr>
              <a:t>Соискатель лицензии ООО «Вирт-М» (Алтайский край, Целинный район),</a:t>
            </a:r>
          </a:p>
          <a:p>
            <a:pPr algn="just"/>
            <a:r>
              <a:rPr lang="ru-RU" sz="1600" dirty="0">
                <a:latin typeface="Times New Roman" panose="02020603050405020304" pitchFamily="18" charset="0"/>
                <a:cs typeface="Times New Roman" panose="02020603050405020304" pitchFamily="18" charset="0"/>
              </a:rPr>
              <a:t> ОПО цех по производству муки</a:t>
            </a:r>
          </a:p>
          <a:p>
            <a:pPr algn="just"/>
            <a:r>
              <a:rPr lang="ru-RU" sz="1600" dirty="0">
                <a:latin typeface="Times New Roman" panose="02020603050405020304" pitchFamily="18" charset="0"/>
                <a:cs typeface="Times New Roman" panose="02020603050405020304" pitchFamily="18" charset="0"/>
              </a:rPr>
              <a:t> </a:t>
            </a:r>
          </a:p>
          <a:p>
            <a:pPr algn="just"/>
            <a:endParaRPr lang="ru-RU" sz="1600" dirty="0">
              <a:latin typeface="Times New Roman" panose="02020603050405020304" pitchFamily="18" charset="0"/>
              <a:cs typeface="Times New Roman" panose="02020603050405020304" pitchFamily="18" charset="0"/>
            </a:endParaRPr>
          </a:p>
          <a:p>
            <a:pPr algn="just"/>
            <a:endParaRPr lang="ru-RU" sz="1600" b="1" i="1" dirty="0">
              <a:latin typeface="Times New Roman" panose="02020603050405020304" pitchFamily="18" charset="0"/>
              <a:cs typeface="Times New Roman" panose="02020603050405020304" pitchFamily="18" charset="0"/>
            </a:endParaRPr>
          </a:p>
        </p:txBody>
      </p:sp>
      <p:sp>
        <p:nvSpPr>
          <p:cNvPr id="13" name="Заголовок 6"/>
          <p:cNvSpPr txBox="1">
            <a:spLocks/>
          </p:cNvSpPr>
          <p:nvPr/>
        </p:nvSpPr>
        <p:spPr>
          <a:xfrm>
            <a:off x="756812" y="145383"/>
            <a:ext cx="8063660" cy="763337"/>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ru-RU" sz="2200" dirty="0">
                <a:solidFill>
                  <a:schemeClr val="tx2">
                    <a:lumMod val="50000"/>
                  </a:schemeClr>
                </a:solidFill>
                <a:latin typeface="Times New Roman" panose="02020603050405020304" pitchFamily="18" charset="0"/>
                <a:cs typeface="Times New Roman" panose="02020603050405020304" pitchFamily="18" charset="0"/>
              </a:rPr>
              <a:t>Межрегиональный отдел по надзору за взрывоопасными объектами хранения и переработки растительного сырья</a:t>
            </a:r>
            <a:endParaRPr lang="ru-RU" sz="2200"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3465" y="3068960"/>
            <a:ext cx="4320480" cy="3240361"/>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794" y="1612973"/>
            <a:ext cx="5340085" cy="4005064"/>
          </a:xfrm>
          <a:prstGeom prst="rect">
            <a:avLst/>
          </a:prstGeom>
        </p:spPr>
      </p:pic>
    </p:spTree>
    <p:extLst>
      <p:ext uri="{BB962C8B-B14F-4D97-AF65-F5344CB8AC3E}">
        <p14:creationId xmlns:p14="http://schemas.microsoft.com/office/powerpoint/2010/main" val="3995860579"/>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l="-17000" r="-17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0" y="404664"/>
            <a:ext cx="9144000" cy="1080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2744012">
            <a:off x="312083" y="325644"/>
            <a:ext cx="1463638" cy="14265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rot="2744012">
            <a:off x="462106" y="458804"/>
            <a:ext cx="1163590" cy="11350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19" descr="fsetan_emblema200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849" y="496502"/>
            <a:ext cx="936104" cy="105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Заголовок 1"/>
          <p:cNvSpPr txBox="1">
            <a:spLocks/>
          </p:cNvSpPr>
          <p:nvPr/>
        </p:nvSpPr>
        <p:spPr>
          <a:xfrm>
            <a:off x="1684108" y="1618077"/>
            <a:ext cx="5775784" cy="792088"/>
          </a:xfrm>
          <a:prstGeom prst="rect">
            <a:avLst/>
          </a:prstGeom>
          <a:solidFill>
            <a:srgbClr val="FFC000">
              <a:alpha val="54000"/>
            </a:srgbClr>
          </a:solidFill>
        </p:spPr>
        <p:txBody>
          <a:bodyPr vert="horz" lIns="91440" tIns="45720" rIns="91440" bIns="45720" rtlCol="0" anchor="ctr">
            <a:normAutofit fontScale="85000" lnSpcReduction="10000"/>
          </a:bodyPr>
          <a:lst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b="1" dirty="0">
                <a:solidFill>
                  <a:srgbClr val="002060"/>
                </a:solidFill>
                <a:latin typeface="Times New Roman" panose="02020603050405020304" pitchFamily="18" charset="0"/>
                <a:cs typeface="Times New Roman" panose="02020603050405020304" pitchFamily="18" charset="0"/>
              </a:rPr>
              <a:t>Благодарю за внимание!</a:t>
            </a:r>
          </a:p>
        </p:txBody>
      </p:sp>
      <p:pic>
        <p:nvPicPr>
          <p:cNvPr id="7" name="Picture 3">
            <a:extLst>
              <a:ext uri="{FF2B5EF4-FFF2-40B4-BE49-F238E27FC236}">
                <a16:creationId xmlns:a16="http://schemas.microsoft.com/office/drawing/2014/main" xmlns="" id="{FC8CBCC8-A91B-1E60-A3C6-EF29E9356B2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065489" y="271370"/>
            <a:ext cx="2019835" cy="13467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Рисунок 7">
            <a:extLst>
              <a:ext uri="{FF2B5EF4-FFF2-40B4-BE49-F238E27FC236}">
                <a16:creationId xmlns:a16="http://schemas.microsoft.com/office/drawing/2014/main" xmlns="" id="{BA21FE15-1C3A-625F-3228-E786E2DD63C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69355" y="392494"/>
            <a:ext cx="2046861" cy="1131160"/>
          </a:xfrm>
          <a:prstGeom prst="rect">
            <a:avLst/>
          </a:prstGeom>
        </p:spPr>
      </p:pic>
      <p:pic>
        <p:nvPicPr>
          <p:cNvPr id="9" name="Рисунок 8">
            <a:extLst>
              <a:ext uri="{FF2B5EF4-FFF2-40B4-BE49-F238E27FC236}">
                <a16:creationId xmlns:a16="http://schemas.microsoft.com/office/drawing/2014/main" xmlns="" id="{D436C961-8A11-99FA-E242-BA3586B9B5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42726" y="373307"/>
            <a:ext cx="2074127" cy="1150347"/>
          </a:xfrm>
          <a:prstGeom prst="rect">
            <a:avLst/>
          </a:prstGeom>
        </p:spPr>
      </p:pic>
      <p:sp>
        <p:nvSpPr>
          <p:cNvPr id="6" name="Номер слайда 5"/>
          <p:cNvSpPr>
            <a:spLocks noGrp="1"/>
          </p:cNvSpPr>
          <p:nvPr>
            <p:ph type="sldNum" sz="quarter" idx="12"/>
          </p:nvPr>
        </p:nvSpPr>
        <p:spPr>
          <a:xfrm>
            <a:off x="8316416" y="6381328"/>
            <a:ext cx="607011" cy="365125"/>
          </a:xfrm>
          <a:noFill/>
        </p:spPr>
        <p:txBody>
          <a:bodyPr/>
          <a:lstStyle/>
          <a:p>
            <a:fld id="{B19B0651-EE4F-4900-A07F-96A6BFA9D0F0}" type="slidenum">
              <a:rPr lang="ru-RU" sz="1800" b="1" i="1" smtClean="0">
                <a:solidFill>
                  <a:schemeClr val="tx1"/>
                </a:solidFill>
              </a:rPr>
              <a:t>51</a:t>
            </a:fld>
            <a:endParaRPr lang="ru-RU" sz="1800" b="1" i="1" dirty="0">
              <a:solidFill>
                <a:schemeClr val="tx1"/>
              </a:solidFill>
            </a:endParaRPr>
          </a:p>
        </p:txBody>
      </p:sp>
      <p:pic>
        <p:nvPicPr>
          <p:cNvPr id="11" name="Рисунок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3568" y="4337839"/>
            <a:ext cx="3001450" cy="2251087"/>
          </a:xfrm>
          <a:prstGeom prst="rect">
            <a:avLst/>
          </a:prstGeom>
        </p:spPr>
      </p:pic>
      <p:pic>
        <p:nvPicPr>
          <p:cNvPr id="12" name="Рисунок 11"/>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5364088" y="4337839"/>
            <a:ext cx="3002400" cy="2250000"/>
          </a:xfrm>
          <a:prstGeom prst="rect">
            <a:avLst/>
          </a:prstGeom>
        </p:spPr>
      </p:pic>
    </p:spTree>
    <p:extLst>
      <p:ext uri="{BB962C8B-B14F-4D97-AF65-F5344CB8AC3E}">
        <p14:creationId xmlns:p14="http://schemas.microsoft.com/office/powerpoint/2010/main" val="472426825"/>
      </p:ext>
    </p:extLst>
  </p:cSld>
  <p:clrMapOvr>
    <a:masterClrMapping/>
  </p:clrMapOvr>
  <p:transition spd="med">
    <p:pull/>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6602</TotalTime>
  <Words>4385</Words>
  <Application>Microsoft Office PowerPoint</Application>
  <PresentationFormat>Экран (4:3)</PresentationFormat>
  <Paragraphs>696</Paragraphs>
  <Slides>51</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51</vt:i4>
      </vt:variant>
    </vt:vector>
  </HeadingPairs>
  <TitlesOfParts>
    <vt:vector size="52" baseType="lpstr">
      <vt:lpstr>Тема Office</vt:lpstr>
      <vt:lpstr>Презентация PowerPoint</vt:lpstr>
      <vt:lpstr>Межрегиональный отдел по надзору за взрывоопасными объектами хранения и переработки растительного сырья</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vt:lpstr>
      <vt:lpstr>Аварийность и травматизм на взрывопожароопасных объектах хранения и переработки растительного сырья в России             Сибирское управление Ростехнадзора в целях предупреждения смертельного травматизма на взрывопожароопасных объектах хранения и переработки растительного сырья проинформировало предприятия о росте случаев смертельного травматизма, связанного с проведением работ в силосах и бункерах на взрывопожароопасных объектах хранения и переработки растительного сырья в III квартале 2026 года (письмо от 25.09.2026 № 342-1141) .                                                                                                                                           Произошедшие события смертельного травматизма свидетельствуют о системных нарушениях в обеспечении предупреждения несанкционированного доступа людей (работников) в бункер (завальную яму), а также о безответственности со стороны должностных лиц при подготовке и проведении работ, связанных со спуском людей (работников) в силосы и бункеры, которые относятся к работам повышенной опасности и производятся в исключительных случаях при плановой зачистке после опорожнения силосов или бункеров от остатков сырья предыдущего хранения, обслуживании (ремонте) внутренних поверхностей силосов и бункеров, и при наличии наряда-допуска на проведение работ повышенной опасности.   </vt:lpstr>
      <vt:lpstr>Аварийность и травматизм на взрывопожароопасных объектах хранения и переработки растительного сырья в России   В целях предупреждения травмирования людей (работников) в силосах и бункерах Управление предложило обратить особое внимание руководства организаций на: неукоснительное соблюдение требований промышленной безопасности, установленных в разделе XXI федеральных норм и правил в области промышленной безопасности «Правила безопасности взрывопожароопасных производственных объектов хранения и переработки растительного сырья», утвержденных приказом Ростехнадзора от 23.04.2026 № 137 (далее – Правила № 137) как работниками организаций, так и лицами, осуществляющими работы в силосах и бункерах (оказывающими услуги) по гражданско-правовым договорам; обеспечение в случаях, определенных пунктом 548 Правил № 137, спуска людей (работников) в силосы и бункеры (для хранения зерна, муки, отрубей, комбикормов и других продуктов) только при помощи устройств, предназначенных для проведения работ на высоте; соблюдение требований к силосам и бункерам, установленным в разделе XV Правил № 137, в том числе в части оснащения приемных бункеров стационарными решетками, для предотвращения попадания людей в бункеры с лазовыми люками, запираемыми на замок. </vt:lpstr>
      <vt:lpstr>Аварийность и травматизм на взрывопожароопасных объектах хранения и переработки растительного сырья в России    Управление рекомендовало руководству поднадзорных организаций, эксплуатирующих объекты растительного сырья: актуализировать внутренние нормативные документы и распорядительные документы организаций, устанавливающих требования безопасного проведения работ на объектах на предмет их соответствия Правилам № 137 (вступившим в силу с 01.09.2026), в том числе в части обеспечения запрета спуска людей (работников) в силосы и бункеры для проверки температуры хранящегося в силосах и бункерах зерна, продуктов его переработки и комбикормового сырья, а также для устранения возникших при выполнении технологических операций препятствий выпуску (истечению) продуктов хранения из бункеров и силосов (в том числе разрушением и (или) удалением с применением шанцевого инструмента со стен сводов зависших масс продукта хранения), вне зависимости от выполняемой технологической операции (в том числе отгрузка, перемещение) за исключением случаев, указанных в пункте 548 Правил № 137; проанализировать и при необходимости пересмотреть графики планово-предупредительных ремонтов силосных и бункерных емкостей (с учетом всего комплекса имеющихся факторов риска, в том числе, их реального состояния и состояния и степени износа);</vt:lpstr>
      <vt:lpstr>Аварийность и травматизм на взрывопожароопасных объектах хранения и переработки растительного сырья в России   провести внеплановый осмотр силосов и бункеров на наличие и исправность закрывающихся загрузочных и лазовых люков, предохранительных решеток, запорных устройств; обеспечить соблюдение запретов, установленных на доступ и нахождение рабочих на насыпи зерна; провести внеочередные инструктажи с рабочим персоналом и инженерно-техническими работниками по соблюдению требований промышленной безопасности, связанных с работами по эксплуатации силосов, бункеров и завальных ям; довести информацию о смертельном травматизме до работников опасных производственных объектов.       </vt:lpstr>
      <vt:lpstr>Инциденты, произошедшие на территории, подконтрольной Сибирскому управлению Ростехнадзора </vt:lpstr>
      <vt:lpstr>Инциденты, произошедшие на территории, подконтрольной Сибирскому управлению Ростехнадзора </vt:lpstr>
      <vt:lpstr>Инциденты, произошедшие на территории, подконтрольной Сибирскому управлению Ростехнадзора в 2024 году</vt:lpstr>
      <vt:lpstr>Инциденты, произошедшие на территории, подконтрольной Сибирскому управлению Ростехнадзора в 2024 году </vt:lpstr>
      <vt:lpstr>Инциденты, произошедшие на территории, подконтрольной Сибирскому управлению Ростехнадзора в 2024 году </vt:lpstr>
      <vt:lpstr>Инциденты, произошедшие на территории, подконтрольной Сибирскому управлению Ростехнадзора  в 2024 году</vt:lpstr>
      <vt:lpstr>Инциденты, произошедшие на территории, подконтрольной Сибирскому управлению Ростехнадзора в 2025 году </vt:lpstr>
      <vt:lpstr>Инциденты, произошедшие на территории, подконтрольной Сибирскому управлению Ростехнадзора в 2025 году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Дерксен Ольга Дмитриевна</dc:creator>
  <cp:lastModifiedBy>kulygin_ei</cp:lastModifiedBy>
  <cp:revision>473</cp:revision>
  <dcterms:created xsi:type="dcterms:W3CDTF">2018-01-19T07:14:08Z</dcterms:created>
  <dcterms:modified xsi:type="dcterms:W3CDTF">2026-10-28T01:42:36Z</dcterms:modified>
</cp:coreProperties>
</file>